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 name="Google Shape;1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Presentar brevemente las tres intervenciones y anunciar que todas parten de una misma premisa: en cualquier decisión familiar, el centro debe ser el hijo, su dignidad y la continuidad segura de sus vínculos.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Documentos institucionales Ref. 216-2026PP, Ref. 217-2026PP y Ref. 218-2026PP, Asociación Padres Presentes.</a:t>
            </a:r>
            <a:endParaRPr/>
          </a:p>
          <a:p>
            <a:pPr indent="0" lvl="0" marL="0" rtl="0" algn="l">
              <a:spcBef>
                <a:spcPts val="0"/>
              </a:spcBef>
              <a:spcAft>
                <a:spcPts val="0"/>
              </a:spcAft>
              <a:buNone/>
            </a:pPr>
            <a:r>
              <a:rPr lang="en-US" sz="1200"/>
              <a:t>- Identidad institucional y misión: https://www.padrespresentes.pe/</a:t>
            </a:r>
            <a:endParaRPr/>
          </a:p>
        </p:txBody>
      </p:sp>
      <p:sp>
        <p:nvSpPr>
          <p:cNvPr id="14" name="Google Shape;1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 name="Google Shape;46;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Buenas tardes. En mi práctica profesional como abogada he observado que el concepto de responsabilidad parental puede ser utilizado como si desplazara la patria potestad. Sin embargo, esta institución continúa plenamente vigente. El artículo 418 del Código Civil la reconoce expresamente. Los artículos 74 a 78 del Código de los Niños y Adolescentes regulan sus deberes, su suspensión, su extinción y su restitución. Además, los artículos 5 y 18 de la Convención sobre los Derechos del Niño reconocen las responsabilidades, derechos y deberes de los padres, y la responsabilidad común de ambos en la crianza. La Convención no exige al Perú derogar ni reemplazar la patria potestad.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Código Civil peruano, art. 418.</a:t>
            </a:r>
            <a:endParaRPr/>
          </a:p>
          <a:p>
            <a:pPr indent="0" lvl="0" marL="0" rtl="0" algn="l">
              <a:spcBef>
                <a:spcPts val="0"/>
              </a:spcBef>
              <a:spcAft>
                <a:spcPts val="0"/>
              </a:spcAft>
              <a:buNone/>
            </a:pPr>
            <a:r>
              <a:rPr lang="en-US" sz="1200"/>
              <a:t>- Código de los Niños y Adolescentes, arts. 74–78.</a:t>
            </a:r>
            <a:endParaRPr/>
          </a:p>
          <a:p>
            <a:pPr indent="0" lvl="0" marL="0" rtl="0" algn="l">
              <a:spcBef>
                <a:spcPts val="0"/>
              </a:spcBef>
              <a:spcAft>
                <a:spcPts val="0"/>
              </a:spcAft>
              <a:buNone/>
            </a:pPr>
            <a:r>
              <a:rPr lang="en-US" sz="1200"/>
              <a:t>- Convención sobre los Derechos del Niño, arts. 5 y 18.</a:t>
            </a:r>
            <a:endParaRPr/>
          </a:p>
          <a:p>
            <a:pPr indent="0" lvl="0" marL="0" rtl="0" algn="l">
              <a:spcBef>
                <a:spcPts val="0"/>
              </a:spcBef>
              <a:spcAft>
                <a:spcPts val="0"/>
              </a:spcAft>
              <a:buNone/>
            </a:pPr>
            <a:r>
              <a:rPr lang="en-US" sz="1200"/>
              <a:t>- ANALISIS JURIDICO Ref 218-2026PP LA PATRIA POTESTAD NO PUEDE SER DESPLAZADA.docx.</a:t>
            </a:r>
            <a:endParaRPr/>
          </a:p>
          <a:p>
            <a:pPr indent="0" lvl="0" marL="0" rtl="0" algn="l">
              <a:spcBef>
                <a:spcPts val="0"/>
              </a:spcBef>
              <a:spcAft>
                <a:spcPts val="0"/>
              </a:spcAft>
              <a:buNone/>
            </a:pPr>
            <a:r>
              <a:rPr lang="en-US" sz="1200"/>
              <a:t>- Ilustración generada para esta presentación con OpenAI, 23 de agosto de 2026.</a:t>
            </a:r>
            <a:endParaRPr/>
          </a:p>
        </p:txBody>
      </p:sp>
      <p:sp>
        <p:nvSpPr>
          <p:cNvPr id="47" name="Google Shape;47;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 name="Google Shape;69;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La cuestión no consiste en negar que la crianza implica responsabilidades. El problema aparece cuando una expresión doctrinaria se utiliza para producir consecuencias jurídicas que la ley no autoriza o que no están suficientemente motivadas: entregar el cuidado del niño a terceros, restringir injustificadamente la participación de sus padres o debilitar el vínculo familiar. Si se limita una relación paterno-filial, la resolución debe explicar la causa legal, la prueba que la respalda y por qué no existe una alternativa menos lesiva.</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ANALISIS JURIDICO Ref 218-2026PP LA PATRIA POTESTAD NO PUEDE SER DESPLAZADA.docx.</a:t>
            </a:r>
            <a:endParaRPr/>
          </a:p>
          <a:p>
            <a:pPr indent="0" lvl="0" marL="0" rtl="0" algn="l">
              <a:spcBef>
                <a:spcPts val="0"/>
              </a:spcBef>
              <a:spcAft>
                <a:spcPts val="0"/>
              </a:spcAft>
              <a:buNone/>
            </a:pPr>
            <a:r>
              <a:rPr lang="en-US" sz="1200"/>
              <a:t>- Tribunal Constitucional, Exp. N.° 01849-2017-PA/TC, fundamento 10.</a:t>
            </a:r>
            <a:endParaRPr/>
          </a:p>
        </p:txBody>
      </p:sp>
      <p:sp>
        <p:nvSpPr>
          <p:cNvPr id="70" name="Google Shape;70;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 name="Google Shape;97;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Invocar de manera genérica el interés superior del niño no basta. Cuando una decisión separa a un niño de sus padres o restringe de modo intenso el vínculo, la autoridad debe contestar preguntas verificables: cuál es el riesgo concreto, qué prueba lo acredita, por qué la permanencia con sus padres lo perjudicaría, por qué la separación es necesaria y proporcional, y cuál será su impacto emocional y familiar. El interés superior debe operar como una regla de decisión motivada, no como una frase que cierre el debate.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Código de los Niños y Adolescentes, principio del interés superior del niño.</a:t>
            </a:r>
            <a:endParaRPr/>
          </a:p>
          <a:p>
            <a:pPr indent="0" lvl="0" marL="0" rtl="0" algn="l">
              <a:spcBef>
                <a:spcPts val="0"/>
              </a:spcBef>
              <a:spcAft>
                <a:spcPts val="0"/>
              </a:spcAft>
              <a:buNone/>
            </a:pPr>
            <a:r>
              <a:rPr lang="en-US" sz="1200"/>
              <a:t>- ANALISIS JURIDICO Ref 218-2026PP LA PATRIA POTESTAD NO PUEDE SER DESPLAZADA.docx.</a:t>
            </a:r>
            <a:endParaRPr/>
          </a:p>
        </p:txBody>
      </p:sp>
      <p:sp>
        <p:nvSpPr>
          <p:cNvPr id="98" name="Google Shape;98;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8" name="Google Shape;128;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Nuestra propuesta es concreta. Primero, reafirmar expresamente que la patria potestad continúa vigente. Segundo, precisar que la expresión responsabilidad parental no la deroga ni la sustituye. Tercero, establecer criterios legislativos claros para aplicar el interés superior del niño cuando una decisión afecte significativamente la relación con sus padres: hechos acreditados, causa legal, evaluación individualizada, necesidad, proporcionalidad y motivación reforzada. El Tribunal Constitucional ya ha señalado que las decisiones sobre menores no deben soslayar la patria potestad de los padres biológicos. Concluyo con una idea: la doctrina puede interpretar la ley, pero no puede sustituirla.</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Tribunal Constitucional, Exp. N.° 01849-2017-PA/TC, fundamento 10.</a:t>
            </a:r>
            <a:endParaRPr/>
          </a:p>
          <a:p>
            <a:pPr indent="0" lvl="0" marL="0" rtl="0" algn="l">
              <a:spcBef>
                <a:spcPts val="0"/>
              </a:spcBef>
              <a:spcAft>
                <a:spcPts val="0"/>
              </a:spcAft>
              <a:buNone/>
            </a:pPr>
            <a:r>
              <a:rPr lang="en-US" sz="1200"/>
              <a:t>- ANALISIS JURIDICO Ref 218-2026PP LA PATRIA POTESTAD NO PUEDE SER DESPLAZADA.docx.</a:t>
            </a:r>
            <a:endParaRPr/>
          </a:p>
        </p:txBody>
      </p:sp>
      <p:sp>
        <p:nvSpPr>
          <p:cNvPr id="129" name="Google Shape;129;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 name="Google Shape;156;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Hoy quiero hablar de un tema que no es solamente jurídico, sino profundamente humano. Hablo desde el corazón de una abuela paterna cuya nieta padece leucemia y que, debido a denuncias contra su padre que nuestra familia considera infundadas, vive constantes distanciamientos respecto a su padre, sus abuelos y su familia paterna. No pretendo decidir quién tiene la razón; eso corresponde a las autoridades. Mi pregunta es otra: ¿qué necesita una niña en una situación tan delicada? Necesita tratamiento, protección, tranquilidad, estabilidad emocional y, sobre todo, sentirse amada.</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Analisis y Reflexión Ref. 216-2026PPQ desde el corazon de la Abuela de la Familia.docx.</a:t>
            </a:r>
            <a:endParaRPr/>
          </a:p>
          <a:p>
            <a:pPr indent="0" lvl="0" marL="0" rtl="0" algn="l">
              <a:spcBef>
                <a:spcPts val="0"/>
              </a:spcBef>
              <a:spcAft>
                <a:spcPts val="0"/>
              </a:spcAft>
              <a:buNone/>
            </a:pPr>
            <a:r>
              <a:rPr lang="en-US" sz="1200"/>
              <a:t>- Ilustración generada para esta presentación con OpenAI, 23 de agosto de 2026.</a:t>
            </a:r>
            <a:endParaRPr/>
          </a:p>
        </p:txBody>
      </p:sp>
      <p:sp>
        <p:nvSpPr>
          <p:cNvPr id="157" name="Google Shape;157;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El artículo 8 del Código de los Niños y Adolescentes reconoce el derecho a vivir, crecer y desarrollarse en familia. Pero dentro de la palabra familia no puede diluirse el padre, ni pueden desaparecer los abuelos y la familia extensa. El interés superior no consiste en decidir qué adulto gana. Exige proteger al niño y preservar, siempre que no exista un riesgo comprobado, los vínculos con ambos padres y con su familia. Ningún niño debe ser obligado a escoger entre su madre, su padre o sus abuelos, ni cargar con conflictos que pertenecen a los adultos.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Código de los Niños y Adolescentes, art. 8.</a:t>
            </a:r>
            <a:endParaRPr/>
          </a:p>
          <a:p>
            <a:pPr indent="0" lvl="0" marL="0" rtl="0" algn="l">
              <a:spcBef>
                <a:spcPts val="0"/>
              </a:spcBef>
              <a:spcAft>
                <a:spcPts val="0"/>
              </a:spcAft>
              <a:buNone/>
            </a:pPr>
            <a:r>
              <a:rPr lang="en-US" sz="1200"/>
              <a:t>- Analisis y Reflexión Ref. 216-2026PP desde el </a:t>
            </a:r>
            <a:r>
              <a:rPr lang="en-US"/>
              <a:t>corazón</a:t>
            </a:r>
            <a:r>
              <a:rPr lang="en-US" sz="1200"/>
              <a:t> de la Abuela de la Familia.docx.</a:t>
            </a:r>
            <a:endParaRPr/>
          </a:p>
        </p:txBody>
      </p:sp>
      <p:sp>
        <p:nvSpPr>
          <p:cNvPr id="183" name="Google Shape;183;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 name="Google Shape;202;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La historia familiar de un niño no comienza el día del nacimiento, sino desde la concepción. Desde ese instante existen un hijo, un padre, una madre y también unos abuelos. El nacimiento hace visible ese vínculo; la muerte natural tampoco lo destruye. Como abuela, soy su abuela desde su concepción y lo seré por toda la eternidad. Por eso pido que toda medida considere la salud delicada de mi nieta, sus necesidades emocionales y mecanismos seguros para conservar el vínculo con su padre, sus abuelos y su familia paterna. Las circunstancias pueden separarnos físicamente, pero no pueden borrar nuestra filiación. El amor familiar trasciende el tiempo y el espacio.</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Analisis y Reflexión Ref. 216-2026PPQ desde el corazon de la Abuela de la Familia.docx.</a:t>
            </a:r>
            <a:endParaRPr/>
          </a:p>
          <a:p>
            <a:pPr indent="0" lvl="0" marL="0" rtl="0" algn="l">
              <a:spcBef>
                <a:spcPts val="0"/>
              </a:spcBef>
              <a:spcAft>
                <a:spcPts val="0"/>
              </a:spcAft>
              <a:buNone/>
            </a:pPr>
            <a:r>
              <a:rPr lang="en-US" sz="1200"/>
              <a:t>- Ilustración generada para esta presentación con OpenAI, 23 de agosto de 2026.</a:t>
            </a:r>
            <a:endParaRPr/>
          </a:p>
        </p:txBody>
      </p:sp>
      <p:sp>
        <p:nvSpPr>
          <p:cNvPr id="203" name="Google Shape;203;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Analizar la familia desde la óptica del hijo significa desplazar el centro de la discusión desde los intereses y conflictos de los adultos hacia la condición jurídica del hijo como persona y titular de derechos. No supone desconocer la patria potestad ni las responsabilidades de crianza. Significa comprender que toda decisión debe proteger su dignidad, identidad, estabilidad emocional, salud, educación, relaciones familiares y participación. El hijo no es una extensión de sus padres ni el elemento pasivo de una controversia: es un sujeto de derecho cuya posición debe ser considerada de manera autónoma y prioritaria.</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Análisis jurídico Ref 2017-2026PP Victor Avendaño Jave desde el hijo v2.docx.</a:t>
            </a:r>
            <a:endParaRPr/>
          </a:p>
          <a:p>
            <a:pPr indent="0" lvl="0" marL="0" rtl="0" algn="l">
              <a:spcBef>
                <a:spcPts val="0"/>
              </a:spcBef>
              <a:spcAft>
                <a:spcPts val="0"/>
              </a:spcAft>
              <a:buNone/>
            </a:pPr>
            <a:r>
              <a:rPr lang="en-US" sz="1200"/>
              <a:t>- Constitución Política del Perú, arts. 1 y 4.</a:t>
            </a:r>
            <a:endParaRPr/>
          </a:p>
          <a:p>
            <a:pPr indent="0" lvl="0" marL="0" rtl="0" algn="l">
              <a:spcBef>
                <a:spcPts val="0"/>
              </a:spcBef>
              <a:spcAft>
                <a:spcPts val="0"/>
              </a:spcAft>
              <a:buNone/>
            </a:pPr>
            <a:r>
              <a:rPr lang="en-US" sz="1200"/>
              <a:t>- Ilustración generada para esta presentación con OpenAI, 23 de agosto de 2026.</a:t>
            </a:r>
            <a:endParaRPr/>
          </a:p>
        </p:txBody>
      </p:sp>
      <p:sp>
        <p:nvSpPr>
          <p:cNvPr id="220" name="Google Shape;220;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1" name="Google Shape;241;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La Constitución reconoce, en sus artículos 4 y 6, la protección especial del niño y de la familia, así como el deber y derecho de los padres de alimentar, educar y dar seguridad a sus hijos. Esas facultades no son un poder absoluto: están vinculadas al bienestar del hijo. Por eso, en separaciones, tenencia o visitas, la pregunta no debe ser qué progenitor tiene más derecho o cuánto tiempo corresponde a cada adulto. La pregunta correcta es qué solución garantiza mejor la estabilidad, seguridad, desarrollo integral y continuidad de los vínculos significativos del hijo, conforme a las circunstancias concretas.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Constitución Política del Perú, arts. 4 y 6.</a:t>
            </a:r>
            <a:endParaRPr/>
          </a:p>
          <a:p>
            <a:pPr indent="0" lvl="0" marL="0" rtl="0" algn="l">
              <a:spcBef>
                <a:spcPts val="0"/>
              </a:spcBef>
              <a:spcAft>
                <a:spcPts val="0"/>
              </a:spcAft>
              <a:buNone/>
            </a:pPr>
            <a:r>
              <a:rPr lang="en-US" sz="1200"/>
              <a:t>- Análisis jurídico Ref 2017-2026PP Victor Avendaño Jave desde el hijo v2.docx.</a:t>
            </a:r>
            <a:endParaRPr/>
          </a:p>
        </p:txBody>
      </p:sp>
      <p:sp>
        <p:nvSpPr>
          <p:cNvPr id="242" name="Google Shape;242;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2" name="Google Shape;262;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El interés superior del niño tiene fuerza normativa y debe materializarse en la actuación del Estado, la sociedad y la familia. Una referencia genérica en una resolución no basta. La regla general es favorecer la permanencia del hijo en un entorno familiar seguro, afectivo y estable. Naturalmente, la unidad familiar no justifica violencia, abandono o negligencia; si hay riesgo, debe comprobarse y atenderse. Pero tampoco puede instrumentalizarse al hijo o impedirle construir vínculos sólidos con su familia. Poner al hijo primero exige hechos, pruebas, escucha y motivación concreta.</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Constitución Política del Perú, art. 4.</a:t>
            </a:r>
            <a:endParaRPr/>
          </a:p>
          <a:p>
            <a:pPr indent="0" lvl="0" marL="0" rtl="0" algn="l">
              <a:spcBef>
                <a:spcPts val="0"/>
              </a:spcBef>
              <a:spcAft>
                <a:spcPts val="0"/>
              </a:spcAft>
              <a:buNone/>
            </a:pPr>
            <a:r>
              <a:rPr lang="en-US" sz="1200"/>
              <a:t>- Tribunal Constitucional, Exps. N.° 03744-2007-PHC/TC y N.° 04058-2012-PA/TC.</a:t>
            </a:r>
            <a:endParaRPr/>
          </a:p>
          <a:p>
            <a:pPr indent="0" lvl="0" marL="0" rtl="0" algn="l">
              <a:spcBef>
                <a:spcPts val="0"/>
              </a:spcBef>
              <a:spcAft>
                <a:spcPts val="0"/>
              </a:spcAft>
              <a:buNone/>
            </a:pPr>
            <a:r>
              <a:rPr lang="en-US" sz="1200"/>
              <a:t>- Análisis jurídico Ref 2017-2026PP Victor Avendaño Jave desde el hijo v2.docx.</a:t>
            </a:r>
            <a:endParaRPr/>
          </a:p>
        </p:txBody>
      </p:sp>
      <p:sp>
        <p:nvSpPr>
          <p:cNvPr id="263" name="Google Shape;263;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5" name="Google Shape;285;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Las tres intervenciones convergen en una misma conclusión. La ley protege los derechos y deberes parentales; el amor familiar sostiene al niño en el tiempo; y toda decisión debe escuchar y mirar al hijo como sujeto de derechos. Poner a nuestros hijos primero significa proteger su identidad, su estabilidad y sus vínculos familiares seguros.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Síntesis de los documentos institucionales Ref. 216-2026PP, Ref. 217-2026PP y Ref. 218-2026PP.</a:t>
            </a:r>
            <a:endParaRPr/>
          </a:p>
          <a:p>
            <a:pPr indent="0" lvl="0" marL="0" rtl="0" algn="l">
              <a:spcBef>
                <a:spcPts val="0"/>
              </a:spcBef>
              <a:spcAft>
                <a:spcPts val="0"/>
              </a:spcAft>
              <a:buNone/>
            </a:pPr>
            <a:r>
              <a:rPr lang="en-US" sz="1200"/>
              <a:t>- Identidad institucional: https://www.padrespresentes.pe/</a:t>
            </a:r>
            <a:endParaRPr/>
          </a:p>
        </p:txBody>
      </p:sp>
      <p:sp>
        <p:nvSpPr>
          <p:cNvPr id="286" name="Google Shape;286;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F7EF"/>
            </a:gs>
            <a:gs pos="52000">
              <a:srgbClr val="FFFDF9"/>
            </a:gs>
            <a:gs pos="100000">
              <a:srgbClr val="EAF1FA"/>
            </a:gs>
          </a:gsLst>
          <a:lin ang="0" scaled="0"/>
        </a:gradFill>
      </p:bgPr>
    </p:bg>
    <p:spTree>
      <p:nvGrpSpPr>
        <p:cNvPr id="15" name="Shape 15"/>
        <p:cNvGrpSpPr/>
        <p:nvPr/>
      </p:nvGrpSpPr>
      <p:grpSpPr>
        <a:xfrm>
          <a:off x="0" y="0"/>
          <a:ext cx="0" cy="0"/>
          <a:chOff x="0" y="0"/>
          <a:chExt cx="0" cy="0"/>
        </a:xfrm>
      </p:grpSpPr>
      <p:sp>
        <p:nvSpPr>
          <p:cNvPr id="16" name="Google Shape;16;p3"/>
          <p:cNvSpPr/>
          <p:nvPr/>
        </p:nvSpPr>
        <p:spPr>
          <a:xfrm>
            <a:off x="0" y="0"/>
            <a:ext cx="171450" cy="6858000"/>
          </a:xfrm>
          <a:prstGeom prst="rect">
            <a:avLst/>
          </a:prstGeom>
          <a:solidFill>
            <a:srgbClr val="1725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171450" y="0"/>
            <a:ext cx="66675" cy="6858000"/>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
          <p:cNvSpPr/>
          <p:nvPr/>
        </p:nvSpPr>
        <p:spPr>
          <a:xfrm>
            <a:off x="666750" y="400050"/>
            <a:ext cx="4000500" cy="2667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MESA DE TRABAJO</a:t>
            </a:r>
            <a:endParaRPr/>
          </a:p>
        </p:txBody>
      </p:sp>
      <p:sp>
        <p:nvSpPr>
          <p:cNvPr id="19" name="Google Shape;19;p3"/>
          <p:cNvSpPr/>
          <p:nvPr/>
        </p:nvSpPr>
        <p:spPr>
          <a:xfrm>
            <a:off x="666750" y="781050"/>
            <a:ext cx="6762750" cy="1181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172554"/>
              </a:buClr>
              <a:buSzPts val="4125"/>
              <a:buFont typeface="Verdana"/>
              <a:buNone/>
            </a:pPr>
            <a:r>
              <a:rPr b="1" i="0" lang="en-US" sz="4125">
                <a:solidFill>
                  <a:srgbClr val="172554"/>
                </a:solidFill>
                <a:latin typeface="Verdana"/>
                <a:ea typeface="Verdana"/>
                <a:cs typeface="Verdana"/>
                <a:sym typeface="Verdana"/>
              </a:rPr>
              <a:t>NUESTROS HIJOS</a:t>
            </a:r>
            <a:endParaRPr/>
          </a:p>
          <a:p>
            <a:pPr indent="0" lvl="0" marL="0" marR="0" rtl="0" algn="l">
              <a:lnSpc>
                <a:spcPct val="90000"/>
              </a:lnSpc>
              <a:spcBef>
                <a:spcPts val="0"/>
              </a:spcBef>
              <a:spcAft>
                <a:spcPts val="0"/>
              </a:spcAft>
              <a:buClr>
                <a:srgbClr val="172554"/>
              </a:buClr>
              <a:buSzPts val="4125"/>
              <a:buFont typeface="Verdana"/>
              <a:buNone/>
            </a:pPr>
            <a:r>
              <a:rPr b="1" i="0" lang="en-US" sz="4125">
                <a:solidFill>
                  <a:srgbClr val="172554"/>
                </a:solidFill>
                <a:latin typeface="Verdana"/>
                <a:ea typeface="Verdana"/>
                <a:cs typeface="Verdana"/>
                <a:sym typeface="Verdana"/>
              </a:rPr>
              <a:t>PRIMERO</a:t>
            </a:r>
            <a:endParaRPr/>
          </a:p>
        </p:txBody>
      </p:sp>
      <p:sp>
        <p:nvSpPr>
          <p:cNvPr id="20" name="Google Shape;20;p3"/>
          <p:cNvSpPr/>
          <p:nvPr/>
        </p:nvSpPr>
        <p:spPr>
          <a:xfrm>
            <a:off x="685800" y="2066925"/>
            <a:ext cx="7905750" cy="3238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425"/>
              <a:buFont typeface="Verdana"/>
              <a:buNone/>
            </a:pPr>
            <a:r>
              <a:rPr b="1" i="0" lang="en-US" sz="1425">
                <a:solidFill>
                  <a:srgbClr val="172554"/>
                </a:solidFill>
                <a:latin typeface="Verdana"/>
                <a:ea typeface="Verdana"/>
                <a:cs typeface="Verdana"/>
                <a:sym typeface="Verdana"/>
              </a:rPr>
              <a:t>Organizada por la </a:t>
            </a:r>
            <a:r>
              <a:rPr b="1" lang="en-US" sz="1425">
                <a:solidFill>
                  <a:srgbClr val="172554"/>
                </a:solidFill>
                <a:latin typeface="Verdana"/>
                <a:ea typeface="Verdana"/>
                <a:cs typeface="Verdana"/>
                <a:sym typeface="Verdana"/>
              </a:rPr>
              <a:t>D</a:t>
            </a:r>
            <a:r>
              <a:rPr b="1" i="0" lang="en-US" sz="1425">
                <a:solidFill>
                  <a:srgbClr val="172554"/>
                </a:solidFill>
                <a:latin typeface="Verdana"/>
                <a:ea typeface="Verdana"/>
                <a:cs typeface="Verdana"/>
                <a:sym typeface="Verdana"/>
              </a:rPr>
              <a:t>iputada de la República Paola Isabel Martínez Paitán</a:t>
            </a:r>
            <a:endParaRPr/>
          </a:p>
        </p:txBody>
      </p:sp>
      <p:sp>
        <p:nvSpPr>
          <p:cNvPr id="21" name="Google Shape;21;p3"/>
          <p:cNvSpPr/>
          <p:nvPr/>
        </p:nvSpPr>
        <p:spPr>
          <a:xfrm>
            <a:off x="685800" y="2428875"/>
            <a:ext cx="7810500" cy="3048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1350"/>
              <a:buFont typeface="Verdana"/>
              <a:buNone/>
            </a:pPr>
            <a:r>
              <a:rPr b="0" i="0" lang="en-US" sz="1350">
                <a:solidFill>
                  <a:srgbClr val="667085"/>
                </a:solidFill>
                <a:latin typeface="Verdana"/>
                <a:ea typeface="Verdana"/>
                <a:cs typeface="Verdana"/>
                <a:sym typeface="Verdana"/>
              </a:rPr>
              <a:t>Tres voces. Un mismo centro: la dignidad y los vínculos del hijo.</a:t>
            </a:r>
            <a:endParaRPr/>
          </a:p>
        </p:txBody>
      </p:sp>
      <p:sp>
        <p:nvSpPr>
          <p:cNvPr id="22" name="Google Shape;22;p3"/>
          <p:cNvSpPr/>
          <p:nvPr/>
        </p:nvSpPr>
        <p:spPr>
          <a:xfrm>
            <a:off x="657225" y="2867025"/>
            <a:ext cx="1097280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704850" y="2981325"/>
            <a:ext cx="457200" cy="4191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875"/>
              <a:buFont typeface="Verdana"/>
              <a:buNone/>
            </a:pPr>
            <a:r>
              <a:rPr b="1" i="0" lang="en-US" sz="1875">
                <a:solidFill>
                  <a:srgbClr val="A92536"/>
                </a:solidFill>
                <a:latin typeface="Verdana"/>
                <a:ea typeface="Verdana"/>
                <a:cs typeface="Verdana"/>
                <a:sym typeface="Verdana"/>
              </a:rPr>
              <a:t>01</a:t>
            </a:r>
            <a:endParaRPr/>
          </a:p>
        </p:txBody>
      </p:sp>
      <p:sp>
        <p:nvSpPr>
          <p:cNvPr id="24" name="Google Shape;24;p3"/>
          <p:cNvSpPr/>
          <p:nvPr/>
        </p:nvSpPr>
        <p:spPr>
          <a:xfrm>
            <a:off x="1295400" y="2962275"/>
            <a:ext cx="6191250"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350"/>
              <a:buFont typeface="Verdana"/>
              <a:buNone/>
            </a:pPr>
            <a:r>
              <a:rPr b="1" i="0" lang="en-US" sz="1350">
                <a:solidFill>
                  <a:srgbClr val="182033"/>
                </a:solidFill>
                <a:latin typeface="Verdana"/>
                <a:ea typeface="Verdana"/>
                <a:cs typeface="Verdana"/>
                <a:sym typeface="Verdana"/>
              </a:rPr>
              <a:t>La patria potestad no puede ser desplazada</a:t>
            </a:r>
            <a:endParaRPr/>
          </a:p>
        </p:txBody>
      </p:sp>
      <p:sp>
        <p:nvSpPr>
          <p:cNvPr id="25" name="Google Shape;25;p3"/>
          <p:cNvSpPr/>
          <p:nvPr/>
        </p:nvSpPr>
        <p:spPr>
          <a:xfrm>
            <a:off x="1295400" y="3257550"/>
            <a:ext cx="6191250" cy="3333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Por una interpretación judicial de la Convención de los Derechos del Niño</a:t>
            </a:r>
            <a:endParaRPr/>
          </a:p>
        </p:txBody>
      </p:sp>
      <p:sp>
        <p:nvSpPr>
          <p:cNvPr id="26" name="Google Shape;26;p3"/>
          <p:cNvSpPr/>
          <p:nvPr/>
        </p:nvSpPr>
        <p:spPr>
          <a:xfrm>
            <a:off x="7696200" y="2971800"/>
            <a:ext cx="3000375" cy="55245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72554"/>
              </a:buClr>
              <a:buSzPts val="1125"/>
              <a:buFont typeface="Verdana"/>
              <a:buNone/>
            </a:pPr>
            <a:r>
              <a:rPr b="1" i="0" lang="en-US" sz="1125">
                <a:solidFill>
                  <a:srgbClr val="172554"/>
                </a:solidFill>
                <a:latin typeface="Verdana"/>
                <a:ea typeface="Verdana"/>
                <a:cs typeface="Verdana"/>
                <a:sym typeface="Verdana"/>
              </a:rPr>
              <a:t>Ana María Santillán Ramírez</a:t>
            </a:r>
            <a:endParaRPr/>
          </a:p>
          <a:p>
            <a:pPr indent="0" lvl="0" marL="0" marR="0" rtl="0" algn="l">
              <a:lnSpc>
                <a:spcPct val="108000"/>
              </a:lnSpc>
              <a:spcBef>
                <a:spcPts val="0"/>
              </a:spcBef>
              <a:spcAft>
                <a:spcPts val="0"/>
              </a:spcAft>
              <a:buClr>
                <a:srgbClr val="172554"/>
              </a:buClr>
              <a:buSzPts val="1125"/>
              <a:buFont typeface="Verdana"/>
              <a:buNone/>
            </a:pPr>
            <a:r>
              <a:rPr b="1" i="0" lang="en-US" sz="1125">
                <a:solidFill>
                  <a:srgbClr val="172554"/>
                </a:solidFill>
                <a:latin typeface="Verdana"/>
                <a:ea typeface="Verdana"/>
                <a:cs typeface="Verdana"/>
                <a:sym typeface="Verdana"/>
              </a:rPr>
              <a:t>Abogada · Directora Jurídica</a:t>
            </a:r>
            <a:endParaRPr/>
          </a:p>
        </p:txBody>
      </p:sp>
      <p:sp>
        <p:nvSpPr>
          <p:cNvPr id="27" name="Google Shape;27;p3"/>
          <p:cNvSpPr/>
          <p:nvPr/>
        </p:nvSpPr>
        <p:spPr>
          <a:xfrm>
            <a:off x="10820400" y="3000375"/>
            <a:ext cx="762000" cy="2857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5 min</a:t>
            </a:r>
            <a:endParaRPr/>
          </a:p>
        </p:txBody>
      </p:sp>
      <p:sp>
        <p:nvSpPr>
          <p:cNvPr id="28" name="Google Shape;28;p3"/>
          <p:cNvSpPr/>
          <p:nvPr/>
        </p:nvSpPr>
        <p:spPr>
          <a:xfrm>
            <a:off x="657225" y="3895725"/>
            <a:ext cx="1097280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704850" y="4010025"/>
            <a:ext cx="457200" cy="4191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875"/>
              <a:buFont typeface="Verdana"/>
              <a:buNone/>
            </a:pPr>
            <a:r>
              <a:rPr b="1" i="0" lang="en-US" sz="1875">
                <a:solidFill>
                  <a:srgbClr val="A92536"/>
                </a:solidFill>
                <a:latin typeface="Verdana"/>
                <a:ea typeface="Verdana"/>
                <a:cs typeface="Verdana"/>
                <a:sym typeface="Verdana"/>
              </a:rPr>
              <a:t>02</a:t>
            </a:r>
            <a:endParaRPr/>
          </a:p>
        </p:txBody>
      </p:sp>
      <p:sp>
        <p:nvSpPr>
          <p:cNvPr id="30" name="Google Shape;30;p3"/>
          <p:cNvSpPr/>
          <p:nvPr/>
        </p:nvSpPr>
        <p:spPr>
          <a:xfrm>
            <a:off x="1295400" y="3990975"/>
            <a:ext cx="6191250"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350"/>
              <a:buFont typeface="Verdana"/>
              <a:buNone/>
            </a:pPr>
            <a:r>
              <a:rPr b="1" i="0" lang="en-US" sz="1350">
                <a:solidFill>
                  <a:srgbClr val="182033"/>
                </a:solidFill>
                <a:latin typeface="Verdana"/>
                <a:ea typeface="Verdana"/>
                <a:cs typeface="Verdana"/>
                <a:sym typeface="Verdana"/>
              </a:rPr>
              <a:t>Enfoque de familia desde la óptica de la abuela</a:t>
            </a:r>
            <a:endParaRPr/>
          </a:p>
        </p:txBody>
      </p:sp>
      <p:sp>
        <p:nvSpPr>
          <p:cNvPr id="31" name="Google Shape;31;p3"/>
          <p:cNvSpPr/>
          <p:nvPr/>
        </p:nvSpPr>
        <p:spPr>
          <a:xfrm>
            <a:off x="1295400" y="4286250"/>
            <a:ext cx="6191250" cy="3333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Proteger a un niño es también proteger a su padre y sus vínculos familiares</a:t>
            </a:r>
            <a:endParaRPr/>
          </a:p>
        </p:txBody>
      </p:sp>
      <p:sp>
        <p:nvSpPr>
          <p:cNvPr id="32" name="Google Shape;32;p3"/>
          <p:cNvSpPr/>
          <p:nvPr/>
        </p:nvSpPr>
        <p:spPr>
          <a:xfrm>
            <a:off x="7696200" y="4000500"/>
            <a:ext cx="3000375" cy="55245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72554"/>
              </a:buClr>
              <a:buSzPts val="1125"/>
              <a:buFont typeface="Verdana"/>
              <a:buNone/>
            </a:pPr>
            <a:r>
              <a:rPr b="1" i="0" lang="en-US" sz="1125">
                <a:solidFill>
                  <a:srgbClr val="172554"/>
                </a:solidFill>
                <a:latin typeface="Verdana"/>
                <a:ea typeface="Verdana"/>
                <a:cs typeface="Verdana"/>
                <a:sym typeface="Verdana"/>
              </a:rPr>
              <a:t>Rosa Nila Chevarría Valenzuela</a:t>
            </a:r>
            <a:endParaRPr/>
          </a:p>
          <a:p>
            <a:pPr indent="0" lvl="0" marL="0" marR="0" rtl="0" algn="l">
              <a:lnSpc>
                <a:spcPct val="108000"/>
              </a:lnSpc>
              <a:spcBef>
                <a:spcPts val="0"/>
              </a:spcBef>
              <a:spcAft>
                <a:spcPts val="0"/>
              </a:spcAft>
              <a:buClr>
                <a:srgbClr val="172554"/>
              </a:buClr>
              <a:buSzPts val="1125"/>
              <a:buFont typeface="Verdana"/>
              <a:buNone/>
            </a:pPr>
            <a:r>
              <a:rPr b="1" i="0" lang="en-US" sz="1125">
                <a:solidFill>
                  <a:srgbClr val="172554"/>
                </a:solidFill>
                <a:latin typeface="Verdana"/>
                <a:ea typeface="Verdana"/>
                <a:cs typeface="Verdana"/>
                <a:sym typeface="Verdana"/>
              </a:rPr>
              <a:t>Docente</a:t>
            </a:r>
            <a:endParaRPr/>
          </a:p>
        </p:txBody>
      </p:sp>
      <p:sp>
        <p:nvSpPr>
          <p:cNvPr id="33" name="Google Shape;33;p3"/>
          <p:cNvSpPr/>
          <p:nvPr/>
        </p:nvSpPr>
        <p:spPr>
          <a:xfrm>
            <a:off x="10820400" y="4029075"/>
            <a:ext cx="762000" cy="2857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3 min</a:t>
            </a:r>
            <a:endParaRPr/>
          </a:p>
        </p:txBody>
      </p:sp>
      <p:sp>
        <p:nvSpPr>
          <p:cNvPr id="34" name="Google Shape;34;p3"/>
          <p:cNvSpPr/>
          <p:nvPr/>
        </p:nvSpPr>
        <p:spPr>
          <a:xfrm>
            <a:off x="657225" y="4924425"/>
            <a:ext cx="1097280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a:off x="704850" y="5038725"/>
            <a:ext cx="457200" cy="4191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875"/>
              <a:buFont typeface="Verdana"/>
              <a:buNone/>
            </a:pPr>
            <a:r>
              <a:rPr b="1" i="0" lang="en-US" sz="1875">
                <a:solidFill>
                  <a:srgbClr val="A92536"/>
                </a:solidFill>
                <a:latin typeface="Verdana"/>
                <a:ea typeface="Verdana"/>
                <a:cs typeface="Verdana"/>
                <a:sym typeface="Verdana"/>
              </a:rPr>
              <a:t>03</a:t>
            </a:r>
            <a:endParaRPr/>
          </a:p>
        </p:txBody>
      </p:sp>
      <p:sp>
        <p:nvSpPr>
          <p:cNvPr id="36" name="Google Shape;36;p3"/>
          <p:cNvSpPr/>
          <p:nvPr/>
        </p:nvSpPr>
        <p:spPr>
          <a:xfrm>
            <a:off x="1295400" y="5019675"/>
            <a:ext cx="6191250"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350"/>
              <a:buFont typeface="Verdana"/>
              <a:buNone/>
            </a:pPr>
            <a:r>
              <a:rPr b="1" i="0" lang="en-US" sz="1350">
                <a:solidFill>
                  <a:srgbClr val="182033"/>
                </a:solidFill>
                <a:latin typeface="Verdana"/>
                <a:ea typeface="Verdana"/>
                <a:cs typeface="Verdana"/>
                <a:sym typeface="Verdana"/>
              </a:rPr>
              <a:t>Enfoque de familia desde la óptica de un hijo</a:t>
            </a:r>
            <a:endParaRPr/>
          </a:p>
        </p:txBody>
      </p:sp>
      <p:sp>
        <p:nvSpPr>
          <p:cNvPr id="37" name="Google Shape;37;p3"/>
          <p:cNvSpPr/>
          <p:nvPr/>
        </p:nvSpPr>
        <p:spPr>
          <a:xfrm>
            <a:off x="1295400" y="5314950"/>
            <a:ext cx="6191250" cy="3333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En el contexto peruano</a:t>
            </a:r>
            <a:endParaRPr/>
          </a:p>
        </p:txBody>
      </p:sp>
      <p:sp>
        <p:nvSpPr>
          <p:cNvPr id="38" name="Google Shape;38;p3"/>
          <p:cNvSpPr/>
          <p:nvPr/>
        </p:nvSpPr>
        <p:spPr>
          <a:xfrm>
            <a:off x="7696200" y="5029200"/>
            <a:ext cx="3000375" cy="55245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172554"/>
              </a:buClr>
              <a:buSzPts val="1125"/>
              <a:buFont typeface="Verdana"/>
              <a:buNone/>
            </a:pPr>
            <a:r>
              <a:rPr b="1" i="0" lang="en-US" sz="1125">
                <a:solidFill>
                  <a:srgbClr val="172554"/>
                </a:solidFill>
                <a:latin typeface="Verdana"/>
                <a:ea typeface="Verdana"/>
                <a:cs typeface="Verdana"/>
                <a:sym typeface="Verdana"/>
              </a:rPr>
              <a:t>Víctor Avendaño Jave</a:t>
            </a:r>
            <a:endParaRPr/>
          </a:p>
          <a:p>
            <a:pPr indent="0" lvl="0" marL="0" marR="0" rtl="0" algn="l">
              <a:lnSpc>
                <a:spcPct val="108000"/>
              </a:lnSpc>
              <a:spcBef>
                <a:spcPts val="0"/>
              </a:spcBef>
              <a:spcAft>
                <a:spcPts val="0"/>
              </a:spcAft>
              <a:buClr>
                <a:srgbClr val="172554"/>
              </a:buClr>
              <a:buSzPts val="1125"/>
              <a:buFont typeface="Verdana"/>
              <a:buNone/>
            </a:pPr>
            <a:r>
              <a:rPr b="1" i="0" lang="en-US" sz="1125">
                <a:solidFill>
                  <a:srgbClr val="172554"/>
                </a:solidFill>
                <a:latin typeface="Verdana"/>
                <a:ea typeface="Verdana"/>
                <a:cs typeface="Verdana"/>
                <a:sym typeface="Verdana"/>
              </a:rPr>
              <a:t>Politólogo</a:t>
            </a:r>
            <a:endParaRPr/>
          </a:p>
        </p:txBody>
      </p:sp>
      <p:sp>
        <p:nvSpPr>
          <p:cNvPr id="39" name="Google Shape;39;p3"/>
          <p:cNvSpPr/>
          <p:nvPr/>
        </p:nvSpPr>
        <p:spPr>
          <a:xfrm>
            <a:off x="10820400" y="5057775"/>
            <a:ext cx="762000" cy="2857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3 min</a:t>
            </a:r>
            <a:endParaRPr/>
          </a:p>
        </p:txBody>
      </p:sp>
      <p:sp>
        <p:nvSpPr>
          <p:cNvPr id="40" name="Google Shape;40;p3"/>
          <p:cNvSpPr/>
          <p:nvPr/>
        </p:nvSpPr>
        <p:spPr>
          <a:xfrm>
            <a:off x="657225" y="6048375"/>
            <a:ext cx="1097280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666750" y="643890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42" name="Google Shape;42;p3"/>
          <p:cNvSpPr/>
          <p:nvPr/>
        </p:nvSpPr>
        <p:spPr>
          <a:xfrm>
            <a:off x="7143750" y="6438900"/>
            <a:ext cx="4476750"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Congreso de la República · 24 de agosto de 2026</a:t>
            </a:r>
            <a:endParaRPr/>
          </a:p>
        </p:txBody>
      </p:sp>
      <p:pic>
        <p:nvPicPr>
          <p:cNvPr id="43" name="Google Shape;43;p3" title="Logo Original.png"/>
          <p:cNvPicPr preferRelativeResize="0"/>
          <p:nvPr/>
        </p:nvPicPr>
        <p:blipFill>
          <a:blip r:embed="rId3">
            <a:alphaModFix/>
          </a:blip>
          <a:stretch>
            <a:fillRect/>
          </a:stretch>
        </p:blipFill>
        <p:spPr>
          <a:xfrm>
            <a:off x="8873217" y="133350"/>
            <a:ext cx="2635883" cy="26384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F7EF"/>
            </a:gs>
            <a:gs pos="52000">
              <a:srgbClr val="FFFDF9"/>
            </a:gs>
            <a:gs pos="100000">
              <a:srgbClr val="EAF1FA"/>
            </a:gs>
          </a:gsLst>
          <a:lin ang="0" scaled="0"/>
        </a:gradFill>
      </p:bgPr>
    </p:bg>
    <p:spTree>
      <p:nvGrpSpPr>
        <p:cNvPr id="48" name="Shape 48"/>
        <p:cNvGrpSpPr/>
        <p:nvPr/>
      </p:nvGrpSpPr>
      <p:grpSpPr>
        <a:xfrm>
          <a:off x="0" y="0"/>
          <a:ext cx="0" cy="0"/>
          <a:chOff x="0" y="0"/>
          <a:chExt cx="0" cy="0"/>
        </a:xfrm>
      </p:grpSpPr>
      <p:pic>
        <p:nvPicPr>
          <p:cNvPr id="49" name="Google Shape;49;p4"/>
          <p:cNvPicPr preferRelativeResize="0"/>
          <p:nvPr/>
        </p:nvPicPr>
        <p:blipFill rotWithShape="1">
          <a:blip r:embed="rId3">
            <a:alphaModFix/>
          </a:blip>
          <a:srcRect b="-1110" l="46442" r="-2" t="1110"/>
          <a:stretch/>
        </p:blipFill>
        <p:spPr>
          <a:xfrm>
            <a:off x="6667500" y="933450"/>
            <a:ext cx="4876800" cy="5124600"/>
          </a:xfrm>
          <a:prstGeom prst="roundRect">
            <a:avLst>
              <a:gd fmla="val 2344" name="adj"/>
            </a:avLst>
          </a:prstGeom>
          <a:noFill/>
          <a:ln>
            <a:noFill/>
          </a:ln>
        </p:spPr>
      </p:pic>
      <p:sp>
        <p:nvSpPr>
          <p:cNvPr id="50" name="Google Shape;50;p4"/>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1 · ANA MARÍA SANTILLÁN</a:t>
            </a:r>
            <a:endParaRPr/>
          </a:p>
        </p:txBody>
      </p:sp>
      <p:sp>
        <p:nvSpPr>
          <p:cNvPr id="53" name="Google Shape;53;p4"/>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LA PATRIA POTESTAD NO PUEDE SER DESPLAZADA</a:t>
            </a:r>
            <a:endParaRPr/>
          </a:p>
        </p:txBody>
      </p:sp>
      <p:sp>
        <p:nvSpPr>
          <p:cNvPr id="54" name="Google Shape;54;p4"/>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Por una interpretación judicial de la Convención de los Derechos del Niño</a:t>
            </a:r>
            <a:endParaRPr/>
          </a:p>
        </p:txBody>
      </p:sp>
      <p:sp>
        <p:nvSpPr>
          <p:cNvPr id="55" name="Google Shape;55;p4"/>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57" name="Google Shape;57;p4"/>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02</a:t>
            </a:r>
            <a:endParaRPr/>
          </a:p>
        </p:txBody>
      </p:sp>
      <p:sp>
        <p:nvSpPr>
          <p:cNvPr id="58" name="Google Shape;58;p4"/>
          <p:cNvSpPr/>
          <p:nvPr/>
        </p:nvSpPr>
        <p:spPr>
          <a:xfrm>
            <a:off x="647700" y="1009650"/>
            <a:ext cx="561975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925"/>
              <a:buFont typeface="Verdana"/>
              <a:buNone/>
            </a:pPr>
            <a:r>
              <a:rPr b="1" i="0" lang="en-US" sz="2925">
                <a:solidFill>
                  <a:srgbClr val="182033"/>
                </a:solidFill>
                <a:latin typeface="Verdana"/>
                <a:ea typeface="Verdana"/>
                <a:cs typeface="Verdana"/>
                <a:sym typeface="Verdana"/>
              </a:rPr>
              <a:t>La patria potestad sigue plenamente vigente</a:t>
            </a:r>
            <a:endParaRPr/>
          </a:p>
        </p:txBody>
      </p:sp>
      <p:sp>
        <p:nvSpPr>
          <p:cNvPr id="59" name="Google Shape;59;p4"/>
          <p:cNvSpPr/>
          <p:nvPr/>
        </p:nvSpPr>
        <p:spPr>
          <a:xfrm>
            <a:off x="666750" y="2133600"/>
            <a:ext cx="5334000" cy="6286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1725"/>
              <a:buFont typeface="Verdana"/>
              <a:buNone/>
            </a:pPr>
            <a:r>
              <a:rPr b="0" i="0" lang="en-US" sz="1725">
                <a:solidFill>
                  <a:srgbClr val="667085"/>
                </a:solidFill>
                <a:latin typeface="Verdana"/>
                <a:ea typeface="Verdana"/>
                <a:cs typeface="Verdana"/>
                <a:sym typeface="Verdana"/>
              </a:rPr>
              <a:t>No es una figura residual: es una institución jurídica expresa.</a:t>
            </a:r>
            <a:endParaRPr/>
          </a:p>
        </p:txBody>
      </p:sp>
      <p:sp>
        <p:nvSpPr>
          <p:cNvPr id="60" name="Google Shape;60;p4"/>
          <p:cNvSpPr/>
          <p:nvPr/>
        </p:nvSpPr>
        <p:spPr>
          <a:xfrm>
            <a:off x="666750" y="3105150"/>
            <a:ext cx="1666875" cy="4572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2400"/>
              <a:buFont typeface="Verdana"/>
              <a:buNone/>
            </a:pPr>
            <a:r>
              <a:rPr b="1" i="0" lang="en-US" sz="2400">
                <a:solidFill>
                  <a:srgbClr val="A92536"/>
                </a:solidFill>
                <a:latin typeface="Verdana"/>
                <a:ea typeface="Verdana"/>
                <a:cs typeface="Verdana"/>
                <a:sym typeface="Verdana"/>
              </a:rPr>
              <a:t>ART. 418</a:t>
            </a:r>
            <a:endParaRPr/>
          </a:p>
        </p:txBody>
      </p:sp>
      <p:sp>
        <p:nvSpPr>
          <p:cNvPr id="61" name="Google Shape;61;p4"/>
          <p:cNvSpPr/>
          <p:nvPr/>
        </p:nvSpPr>
        <p:spPr>
          <a:xfrm>
            <a:off x="666750" y="3581400"/>
            <a:ext cx="1905000"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425"/>
              <a:buFont typeface="Verdana"/>
              <a:buNone/>
            </a:pPr>
            <a:r>
              <a:rPr b="1" i="0" lang="en-US" sz="1425">
                <a:solidFill>
                  <a:srgbClr val="172554"/>
                </a:solidFill>
                <a:latin typeface="Verdana"/>
                <a:ea typeface="Verdana"/>
                <a:cs typeface="Verdana"/>
                <a:sym typeface="Verdana"/>
              </a:rPr>
              <a:t>Código Civil</a:t>
            </a:r>
            <a:endParaRPr/>
          </a:p>
        </p:txBody>
      </p:sp>
      <p:sp>
        <p:nvSpPr>
          <p:cNvPr id="62" name="Google Shape;62;p4"/>
          <p:cNvSpPr/>
          <p:nvPr/>
        </p:nvSpPr>
        <p:spPr>
          <a:xfrm>
            <a:off x="2829400" y="3109900"/>
            <a:ext cx="2611800" cy="4572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2400"/>
              <a:buFont typeface="Verdana"/>
              <a:buNone/>
            </a:pPr>
            <a:r>
              <a:rPr b="1" i="0" lang="en-US" sz="2400">
                <a:solidFill>
                  <a:srgbClr val="A92536"/>
                </a:solidFill>
                <a:latin typeface="Verdana"/>
                <a:ea typeface="Verdana"/>
                <a:cs typeface="Verdana"/>
                <a:sym typeface="Verdana"/>
              </a:rPr>
              <a:t>ARTS. 74–78</a:t>
            </a:r>
            <a:endParaRPr/>
          </a:p>
        </p:txBody>
      </p:sp>
      <p:sp>
        <p:nvSpPr>
          <p:cNvPr id="63" name="Google Shape;63;p4"/>
          <p:cNvSpPr/>
          <p:nvPr/>
        </p:nvSpPr>
        <p:spPr>
          <a:xfrm>
            <a:off x="2886075" y="3581400"/>
            <a:ext cx="3143250" cy="5524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425"/>
              <a:buFont typeface="Verdana"/>
              <a:buNone/>
            </a:pPr>
            <a:r>
              <a:rPr b="1" i="0" lang="en-US" sz="1425">
                <a:solidFill>
                  <a:srgbClr val="172554"/>
                </a:solidFill>
                <a:latin typeface="Verdana"/>
                <a:ea typeface="Verdana"/>
                <a:cs typeface="Verdana"/>
                <a:sym typeface="Verdana"/>
              </a:rPr>
              <a:t>Código de los Niños y Adolescentes</a:t>
            </a:r>
            <a:endParaRPr/>
          </a:p>
        </p:txBody>
      </p:sp>
      <p:sp>
        <p:nvSpPr>
          <p:cNvPr id="64" name="Google Shape;64;p4"/>
          <p:cNvSpPr/>
          <p:nvPr/>
        </p:nvSpPr>
        <p:spPr>
          <a:xfrm>
            <a:off x="666750" y="4667250"/>
            <a:ext cx="5238750" cy="28575"/>
          </a:xfrm>
          <a:prstGeom prst="rect">
            <a:avLst/>
          </a:prstGeom>
          <a:solidFill>
            <a:srgbClr val="C89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4"/>
          <p:cNvSpPr/>
          <p:nvPr/>
        </p:nvSpPr>
        <p:spPr>
          <a:xfrm>
            <a:off x="666750" y="4895850"/>
            <a:ext cx="5334000" cy="9906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650"/>
              <a:buFont typeface="Verdana"/>
              <a:buNone/>
            </a:pPr>
            <a:r>
              <a:rPr b="1" i="0" lang="en-US" sz="1650">
                <a:solidFill>
                  <a:srgbClr val="182033"/>
                </a:solidFill>
                <a:latin typeface="Verdana"/>
                <a:ea typeface="Verdana"/>
                <a:cs typeface="Verdana"/>
                <a:sym typeface="Verdana"/>
              </a:rPr>
              <a:t>La Convención reconoce deberes y responsabilidades comunes; no ordena sustituir la patria potestad.</a:t>
            </a:r>
            <a:endParaRPr/>
          </a:p>
        </p:txBody>
      </p:sp>
      <p:pic>
        <p:nvPicPr>
          <p:cNvPr id="66" name="Google Shape;66;p4" title="Logo Original.png"/>
          <p:cNvPicPr preferRelativeResize="0"/>
          <p:nvPr/>
        </p:nvPicPr>
        <p:blipFill>
          <a:blip r:embed="rId4">
            <a:alphaModFix/>
          </a:blip>
          <a:stretch>
            <a:fillRect/>
          </a:stretch>
        </p:blipFill>
        <p:spPr>
          <a:xfrm>
            <a:off x="11417053" y="228600"/>
            <a:ext cx="704170" cy="70484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8ECEE"/>
            </a:gs>
            <a:gs pos="48000">
              <a:srgbClr val="FFFDF9"/>
            </a:gs>
            <a:gs pos="100000">
              <a:srgbClr val="E7EEF9"/>
            </a:gs>
          </a:gsLst>
          <a:lin ang="0" scaled="0"/>
        </a:gradFill>
      </p:bgPr>
    </p:bg>
    <p:spTree>
      <p:nvGrpSpPr>
        <p:cNvPr id="71" name="Shape 71"/>
        <p:cNvGrpSpPr/>
        <p:nvPr/>
      </p:nvGrpSpPr>
      <p:grpSpPr>
        <a:xfrm>
          <a:off x="0" y="0"/>
          <a:ext cx="0" cy="0"/>
          <a:chOff x="0" y="0"/>
          <a:chExt cx="0" cy="0"/>
        </a:xfrm>
      </p:grpSpPr>
      <p:sp>
        <p:nvSpPr>
          <p:cNvPr id="72" name="Google Shape;72;p5"/>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5"/>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5"/>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1 · ANA MARÍA SANTILLÁN</a:t>
            </a:r>
            <a:endParaRPr/>
          </a:p>
        </p:txBody>
      </p:sp>
      <p:sp>
        <p:nvSpPr>
          <p:cNvPr id="75" name="Google Shape;75;p5"/>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LA PATRIA POTESTAD NO PUEDE SER DESPLAZADA</a:t>
            </a:r>
            <a:endParaRPr/>
          </a:p>
        </p:txBody>
      </p:sp>
      <p:sp>
        <p:nvSpPr>
          <p:cNvPr id="76" name="Google Shape;76;p5"/>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Por una interpretación judicial de la Convención de los Derechos del Niño</a:t>
            </a:r>
            <a:endParaRPr/>
          </a:p>
        </p:txBody>
      </p:sp>
      <p:sp>
        <p:nvSpPr>
          <p:cNvPr id="77" name="Google Shape;77;p5"/>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5"/>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79" name="Google Shape;79;p5"/>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03</a:t>
            </a:r>
            <a:endParaRPr/>
          </a:p>
        </p:txBody>
      </p:sp>
      <p:sp>
        <p:nvSpPr>
          <p:cNvPr id="80" name="Google Shape;80;p5"/>
          <p:cNvSpPr/>
          <p:nvPr/>
        </p:nvSpPr>
        <p:spPr>
          <a:xfrm>
            <a:off x="647700" y="1009650"/>
            <a:ext cx="885825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925"/>
              <a:buFont typeface="Verdana"/>
              <a:buNone/>
            </a:pPr>
            <a:r>
              <a:rPr b="1" i="0" lang="en-US" sz="2925">
                <a:solidFill>
                  <a:srgbClr val="182033"/>
                </a:solidFill>
                <a:latin typeface="Verdana"/>
                <a:ea typeface="Verdana"/>
                <a:cs typeface="Verdana"/>
                <a:sym typeface="Verdana"/>
              </a:rPr>
              <a:t>El problema no es el término, sino usarlo para desplazar la ley</a:t>
            </a:r>
            <a:endParaRPr/>
          </a:p>
        </p:txBody>
      </p:sp>
      <p:sp>
        <p:nvSpPr>
          <p:cNvPr id="81" name="Google Shape;81;p5"/>
          <p:cNvSpPr/>
          <p:nvPr/>
        </p:nvSpPr>
        <p:spPr>
          <a:xfrm>
            <a:off x="685800" y="2152650"/>
            <a:ext cx="8334375" cy="590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1800"/>
              <a:buFont typeface="Verdana"/>
              <a:buNone/>
            </a:pPr>
            <a:r>
              <a:rPr b="0" i="0" lang="en-US" sz="1800">
                <a:solidFill>
                  <a:srgbClr val="667085"/>
                </a:solidFill>
                <a:latin typeface="Verdana"/>
                <a:ea typeface="Verdana"/>
                <a:cs typeface="Verdana"/>
                <a:sym typeface="Verdana"/>
              </a:rPr>
              <a:t>“Responsabilidad parental” puede enriquecer la comprensión de los deberes parentales.</a:t>
            </a:r>
            <a:endParaRPr/>
          </a:p>
        </p:txBody>
      </p:sp>
      <p:sp>
        <p:nvSpPr>
          <p:cNvPr id="82" name="Google Shape;82;p5"/>
          <p:cNvSpPr/>
          <p:nvPr/>
        </p:nvSpPr>
        <p:spPr>
          <a:xfrm>
            <a:off x="685800" y="2952750"/>
            <a:ext cx="1083945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685800" y="3209925"/>
            <a:ext cx="6953250" cy="4000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650"/>
              <a:buFont typeface="Verdana"/>
              <a:buNone/>
            </a:pPr>
            <a:r>
              <a:rPr b="1" i="0" lang="en-US" sz="1650">
                <a:solidFill>
                  <a:srgbClr val="172554"/>
                </a:solidFill>
                <a:latin typeface="Verdana"/>
                <a:ea typeface="Verdana"/>
                <a:cs typeface="Verdana"/>
                <a:sym typeface="Verdana"/>
              </a:rPr>
              <a:t>Pero no puede convertirse en fundamento autónomo para:</a:t>
            </a:r>
            <a:endParaRPr/>
          </a:p>
        </p:txBody>
      </p:sp>
      <p:sp>
        <p:nvSpPr>
          <p:cNvPr id="84" name="Google Shape;84;p5"/>
          <p:cNvSpPr/>
          <p:nvPr/>
        </p:nvSpPr>
        <p:spPr>
          <a:xfrm>
            <a:off x="685800" y="3943350"/>
            <a:ext cx="647700" cy="4191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2025"/>
              <a:buFont typeface="Verdana"/>
              <a:buNone/>
            </a:pPr>
            <a:r>
              <a:rPr b="1" i="0" lang="en-US" sz="2025">
                <a:solidFill>
                  <a:srgbClr val="A92536"/>
                </a:solidFill>
                <a:latin typeface="Verdana"/>
                <a:ea typeface="Verdana"/>
                <a:cs typeface="Verdana"/>
                <a:sym typeface="Verdana"/>
              </a:rPr>
              <a:t>01</a:t>
            </a:r>
            <a:endParaRPr/>
          </a:p>
        </p:txBody>
      </p:sp>
      <p:sp>
        <p:nvSpPr>
          <p:cNvPr id="85" name="Google Shape;85;p5"/>
          <p:cNvSpPr/>
          <p:nvPr/>
        </p:nvSpPr>
        <p:spPr>
          <a:xfrm>
            <a:off x="685800" y="4476750"/>
            <a:ext cx="3190875" cy="5524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650"/>
              <a:buFont typeface="Verdana"/>
              <a:buNone/>
            </a:pPr>
            <a:r>
              <a:rPr b="1" i="0" lang="en-US" sz="1650">
                <a:solidFill>
                  <a:srgbClr val="182033"/>
                </a:solidFill>
                <a:latin typeface="Verdana"/>
                <a:ea typeface="Verdana"/>
                <a:cs typeface="Verdana"/>
                <a:sym typeface="Verdana"/>
              </a:rPr>
              <a:t>Entregar el cuidado a terceros</a:t>
            </a:r>
            <a:endParaRPr/>
          </a:p>
        </p:txBody>
      </p:sp>
      <p:sp>
        <p:nvSpPr>
          <p:cNvPr id="86" name="Google Shape;86;p5"/>
          <p:cNvSpPr/>
          <p:nvPr/>
        </p:nvSpPr>
        <p:spPr>
          <a:xfrm>
            <a:off x="685800" y="5124450"/>
            <a:ext cx="3190875" cy="4953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1275"/>
              <a:buFont typeface="Verdana"/>
              <a:buNone/>
            </a:pPr>
            <a:r>
              <a:rPr b="0" i="0" lang="en-US" sz="1275">
                <a:solidFill>
                  <a:srgbClr val="667085"/>
                </a:solidFill>
                <a:latin typeface="Verdana"/>
                <a:ea typeface="Verdana"/>
                <a:cs typeface="Verdana"/>
                <a:sym typeface="Verdana"/>
              </a:rPr>
              <a:t>sin explicar la causa legal</a:t>
            </a:r>
            <a:endParaRPr/>
          </a:p>
        </p:txBody>
      </p:sp>
      <p:sp>
        <p:nvSpPr>
          <p:cNvPr id="87" name="Google Shape;87;p5"/>
          <p:cNvSpPr/>
          <p:nvPr/>
        </p:nvSpPr>
        <p:spPr>
          <a:xfrm>
            <a:off x="4267200" y="3943350"/>
            <a:ext cx="647700" cy="4191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2025"/>
              <a:buFont typeface="Verdana"/>
              <a:buNone/>
            </a:pPr>
            <a:r>
              <a:rPr b="1" i="0" lang="en-US" sz="2025">
                <a:solidFill>
                  <a:srgbClr val="A92536"/>
                </a:solidFill>
                <a:latin typeface="Verdana"/>
                <a:ea typeface="Verdana"/>
                <a:cs typeface="Verdana"/>
                <a:sym typeface="Verdana"/>
              </a:rPr>
              <a:t>02</a:t>
            </a:r>
            <a:endParaRPr/>
          </a:p>
        </p:txBody>
      </p:sp>
      <p:sp>
        <p:nvSpPr>
          <p:cNvPr id="88" name="Google Shape;88;p5"/>
          <p:cNvSpPr/>
          <p:nvPr/>
        </p:nvSpPr>
        <p:spPr>
          <a:xfrm>
            <a:off x="4267200" y="4476750"/>
            <a:ext cx="3190875" cy="5524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650"/>
              <a:buFont typeface="Verdana"/>
              <a:buNone/>
            </a:pPr>
            <a:r>
              <a:rPr b="1" i="0" lang="en-US" sz="1650">
                <a:solidFill>
                  <a:srgbClr val="182033"/>
                </a:solidFill>
                <a:latin typeface="Verdana"/>
                <a:ea typeface="Verdana"/>
                <a:cs typeface="Verdana"/>
                <a:sym typeface="Verdana"/>
              </a:rPr>
              <a:t>Restringir la participación parental</a:t>
            </a:r>
            <a:endParaRPr/>
          </a:p>
        </p:txBody>
      </p:sp>
      <p:sp>
        <p:nvSpPr>
          <p:cNvPr id="89" name="Google Shape;89;p5"/>
          <p:cNvSpPr/>
          <p:nvPr/>
        </p:nvSpPr>
        <p:spPr>
          <a:xfrm>
            <a:off x="4267200" y="5124450"/>
            <a:ext cx="3190875" cy="4953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1275"/>
              <a:buFont typeface="Verdana"/>
              <a:buNone/>
            </a:pPr>
            <a:r>
              <a:rPr b="0" i="0" lang="en-US" sz="1275">
                <a:solidFill>
                  <a:srgbClr val="667085"/>
                </a:solidFill>
                <a:latin typeface="Verdana"/>
                <a:ea typeface="Verdana"/>
                <a:cs typeface="Verdana"/>
                <a:sym typeface="Verdana"/>
              </a:rPr>
              <a:t>sin prueba suficiente</a:t>
            </a:r>
            <a:endParaRPr/>
          </a:p>
        </p:txBody>
      </p:sp>
      <p:sp>
        <p:nvSpPr>
          <p:cNvPr id="90" name="Google Shape;90;p5"/>
          <p:cNvSpPr/>
          <p:nvPr/>
        </p:nvSpPr>
        <p:spPr>
          <a:xfrm>
            <a:off x="7848600" y="3943350"/>
            <a:ext cx="647700" cy="4191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2025"/>
              <a:buFont typeface="Verdana"/>
              <a:buNone/>
            </a:pPr>
            <a:r>
              <a:rPr b="1" i="0" lang="en-US" sz="2025">
                <a:solidFill>
                  <a:srgbClr val="A92536"/>
                </a:solidFill>
                <a:latin typeface="Verdana"/>
                <a:ea typeface="Verdana"/>
                <a:cs typeface="Verdana"/>
                <a:sym typeface="Verdana"/>
              </a:rPr>
              <a:t>03</a:t>
            </a:r>
            <a:endParaRPr/>
          </a:p>
        </p:txBody>
      </p:sp>
      <p:sp>
        <p:nvSpPr>
          <p:cNvPr id="91" name="Google Shape;91;p5"/>
          <p:cNvSpPr/>
          <p:nvPr/>
        </p:nvSpPr>
        <p:spPr>
          <a:xfrm>
            <a:off x="7848600" y="4476750"/>
            <a:ext cx="3190875" cy="5524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650"/>
              <a:buFont typeface="Verdana"/>
              <a:buNone/>
            </a:pPr>
            <a:r>
              <a:rPr b="1" i="0" lang="en-US" sz="1650">
                <a:solidFill>
                  <a:srgbClr val="182033"/>
                </a:solidFill>
                <a:latin typeface="Verdana"/>
                <a:ea typeface="Verdana"/>
                <a:cs typeface="Verdana"/>
                <a:sym typeface="Verdana"/>
              </a:rPr>
              <a:t>Debilitar o cortar el vínculo</a:t>
            </a:r>
            <a:endParaRPr/>
          </a:p>
        </p:txBody>
      </p:sp>
      <p:sp>
        <p:nvSpPr>
          <p:cNvPr id="92" name="Google Shape;92;p5"/>
          <p:cNvSpPr/>
          <p:nvPr/>
        </p:nvSpPr>
        <p:spPr>
          <a:xfrm>
            <a:off x="7848600" y="5124450"/>
            <a:ext cx="3190875" cy="4953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1275"/>
              <a:buFont typeface="Verdana"/>
              <a:buNone/>
            </a:pPr>
            <a:r>
              <a:rPr b="0" i="0" lang="en-US" sz="1275">
                <a:solidFill>
                  <a:srgbClr val="667085"/>
                </a:solidFill>
                <a:latin typeface="Verdana"/>
                <a:ea typeface="Verdana"/>
                <a:cs typeface="Verdana"/>
                <a:sym typeface="Verdana"/>
              </a:rPr>
              <a:t>sin necesidad ni proporcionalidad</a:t>
            </a:r>
            <a:endParaRPr/>
          </a:p>
        </p:txBody>
      </p:sp>
      <p:sp>
        <p:nvSpPr>
          <p:cNvPr id="93" name="Google Shape;93;p5"/>
          <p:cNvSpPr/>
          <p:nvPr/>
        </p:nvSpPr>
        <p:spPr>
          <a:xfrm>
            <a:off x="685800" y="5886450"/>
            <a:ext cx="10839450" cy="342900"/>
          </a:xfrm>
          <a:prstGeom prst="rect">
            <a:avLst/>
          </a:prstGeom>
          <a:noFill/>
          <a:ln>
            <a:noFill/>
          </a:ln>
        </p:spPr>
        <p:txBody>
          <a:bodyPr anchorCtr="0" anchor="t" bIns="0" lIns="0" spcFirstLastPara="1" rIns="0" wrap="square" tIns="0">
            <a:noAutofit/>
          </a:bodyPr>
          <a:lstStyle/>
          <a:p>
            <a:pPr indent="0" lvl="0" marL="0" marR="0" rtl="0" algn="ctr">
              <a:lnSpc>
                <a:spcPct val="105000"/>
              </a:lnSpc>
              <a:spcBef>
                <a:spcPts val="0"/>
              </a:spcBef>
              <a:spcAft>
                <a:spcPts val="0"/>
              </a:spcAft>
              <a:buClr>
                <a:srgbClr val="172554"/>
              </a:buClr>
              <a:buSzPts val="1575"/>
              <a:buFont typeface="Verdana"/>
              <a:buNone/>
            </a:pPr>
            <a:r>
              <a:rPr b="1" i="0" lang="en-US" sz="1575">
                <a:solidFill>
                  <a:srgbClr val="172554"/>
                </a:solidFill>
                <a:latin typeface="Verdana"/>
                <a:ea typeface="Verdana"/>
                <a:cs typeface="Verdana"/>
                <a:sym typeface="Verdana"/>
              </a:rPr>
              <a:t>La doctrina puede orientar la interpretación. No puede sustituir una institución vigente.</a:t>
            </a:r>
            <a:endParaRPr/>
          </a:p>
        </p:txBody>
      </p:sp>
      <p:pic>
        <p:nvPicPr>
          <p:cNvPr id="94" name="Google Shape;94;p5" title="Logo Original.png"/>
          <p:cNvPicPr preferRelativeResize="0"/>
          <p:nvPr/>
        </p:nvPicPr>
        <p:blipFill>
          <a:blip r:embed="rId3">
            <a:alphaModFix/>
          </a:blip>
          <a:stretch>
            <a:fillRect/>
          </a:stretch>
        </p:blipFill>
        <p:spPr>
          <a:xfrm>
            <a:off x="10746859" y="228600"/>
            <a:ext cx="1374365" cy="13756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F7EF"/>
            </a:gs>
            <a:gs pos="52000">
              <a:srgbClr val="FFFDF9"/>
            </a:gs>
            <a:gs pos="100000">
              <a:srgbClr val="EAF1FA"/>
            </a:gs>
          </a:gsLst>
          <a:lin ang="0" scaled="0"/>
        </a:gradFill>
      </p:bgPr>
    </p:bg>
    <p:spTree>
      <p:nvGrpSpPr>
        <p:cNvPr id="99" name="Shape 99"/>
        <p:cNvGrpSpPr/>
        <p:nvPr/>
      </p:nvGrpSpPr>
      <p:grpSpPr>
        <a:xfrm>
          <a:off x="0" y="0"/>
          <a:ext cx="0" cy="0"/>
          <a:chOff x="0" y="0"/>
          <a:chExt cx="0" cy="0"/>
        </a:xfrm>
      </p:grpSpPr>
      <p:sp>
        <p:nvSpPr>
          <p:cNvPr id="100" name="Google Shape;100;p6"/>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6"/>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1 · ANA MARÍA SANTILLÁN</a:t>
            </a:r>
            <a:endParaRPr/>
          </a:p>
        </p:txBody>
      </p:sp>
      <p:sp>
        <p:nvSpPr>
          <p:cNvPr id="103" name="Google Shape;103;p6"/>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LA PATRIA POTESTAD NO PUEDE SER DESPLAZADA</a:t>
            </a:r>
            <a:endParaRPr/>
          </a:p>
        </p:txBody>
      </p:sp>
      <p:sp>
        <p:nvSpPr>
          <p:cNvPr id="104" name="Google Shape;104;p6"/>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Por una interpretación judicial de la Convención de los Derechos del Niño</a:t>
            </a:r>
            <a:endParaRPr/>
          </a:p>
        </p:txBody>
      </p:sp>
      <p:sp>
        <p:nvSpPr>
          <p:cNvPr id="105" name="Google Shape;105;p6"/>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107" name="Google Shape;107;p6"/>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04</a:t>
            </a:r>
            <a:endParaRPr/>
          </a:p>
        </p:txBody>
      </p:sp>
      <p:sp>
        <p:nvSpPr>
          <p:cNvPr id="108" name="Google Shape;108;p6"/>
          <p:cNvSpPr/>
          <p:nvPr/>
        </p:nvSpPr>
        <p:spPr>
          <a:xfrm>
            <a:off x="647700" y="1009650"/>
            <a:ext cx="885825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925"/>
              <a:buFont typeface="Verdana"/>
              <a:buNone/>
            </a:pPr>
            <a:r>
              <a:rPr b="1" i="0" lang="en-US" sz="2925">
                <a:solidFill>
                  <a:srgbClr val="182033"/>
                </a:solidFill>
                <a:latin typeface="Verdana"/>
                <a:ea typeface="Verdana"/>
                <a:cs typeface="Verdana"/>
                <a:sym typeface="Verdana"/>
              </a:rPr>
              <a:t>Separar a un niño de sus padres exige motivación reforzada</a:t>
            </a:r>
            <a:endParaRPr/>
          </a:p>
        </p:txBody>
      </p:sp>
      <p:sp>
        <p:nvSpPr>
          <p:cNvPr id="109" name="Google Shape;109;p6"/>
          <p:cNvSpPr/>
          <p:nvPr/>
        </p:nvSpPr>
        <p:spPr>
          <a:xfrm>
            <a:off x="723900" y="2114550"/>
            <a:ext cx="1714500" cy="1428750"/>
          </a:xfrm>
          <a:prstGeom prst="rect">
            <a:avLst/>
          </a:prstGeom>
          <a:no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Clr>
                <a:srgbClr val="A92536"/>
              </a:buClr>
              <a:buSzPts val="8928"/>
              <a:buFont typeface="Verdana"/>
              <a:buNone/>
            </a:pPr>
            <a:r>
              <a:rPr b="1" i="0" lang="en-US" sz="8929">
                <a:solidFill>
                  <a:srgbClr val="A92536"/>
                </a:solidFill>
                <a:latin typeface="Verdana"/>
                <a:ea typeface="Verdana"/>
                <a:cs typeface="Verdana"/>
                <a:sym typeface="Verdana"/>
              </a:rPr>
              <a:t>5</a:t>
            </a:r>
            <a:endParaRPr/>
          </a:p>
        </p:txBody>
      </p:sp>
      <p:sp>
        <p:nvSpPr>
          <p:cNvPr id="110" name="Google Shape;110;p6"/>
          <p:cNvSpPr/>
          <p:nvPr/>
        </p:nvSpPr>
        <p:spPr>
          <a:xfrm>
            <a:off x="800100" y="3543300"/>
            <a:ext cx="2476500" cy="952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650"/>
              <a:buFont typeface="Verdana"/>
              <a:buNone/>
            </a:pPr>
            <a:r>
              <a:rPr b="1" i="0" lang="en-US" sz="1650">
                <a:solidFill>
                  <a:srgbClr val="172554"/>
                </a:solidFill>
                <a:latin typeface="Verdana"/>
                <a:ea typeface="Verdana"/>
                <a:cs typeface="Verdana"/>
                <a:sym typeface="Verdana"/>
              </a:rPr>
              <a:t>preguntas que una decisión grave debe responder</a:t>
            </a:r>
            <a:endParaRPr/>
          </a:p>
        </p:txBody>
      </p:sp>
      <p:sp>
        <p:nvSpPr>
          <p:cNvPr id="111" name="Google Shape;111;p6"/>
          <p:cNvSpPr/>
          <p:nvPr/>
        </p:nvSpPr>
        <p:spPr>
          <a:xfrm>
            <a:off x="3714750" y="2181225"/>
            <a:ext cx="1666875"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RIESGO</a:t>
            </a:r>
            <a:endParaRPr/>
          </a:p>
        </p:txBody>
      </p:sp>
      <p:sp>
        <p:nvSpPr>
          <p:cNvPr id="112" name="Google Shape;112;p6"/>
          <p:cNvSpPr/>
          <p:nvPr/>
        </p:nvSpPr>
        <p:spPr>
          <a:xfrm>
            <a:off x="5429250" y="2143125"/>
            <a:ext cx="5810250" cy="4000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725"/>
              <a:buFont typeface="Verdana"/>
              <a:buNone/>
            </a:pPr>
            <a:r>
              <a:rPr b="1" i="0" lang="en-US" sz="1725">
                <a:solidFill>
                  <a:srgbClr val="182033"/>
                </a:solidFill>
                <a:latin typeface="Verdana"/>
                <a:ea typeface="Verdana"/>
                <a:cs typeface="Verdana"/>
                <a:sym typeface="Verdana"/>
              </a:rPr>
              <a:t>¿Qué riesgo concreto existe?</a:t>
            </a:r>
            <a:endParaRPr/>
          </a:p>
        </p:txBody>
      </p:sp>
      <p:sp>
        <p:nvSpPr>
          <p:cNvPr id="113" name="Google Shape;113;p6"/>
          <p:cNvSpPr/>
          <p:nvPr/>
        </p:nvSpPr>
        <p:spPr>
          <a:xfrm>
            <a:off x="3714750" y="2676525"/>
            <a:ext cx="752475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
          <p:cNvSpPr/>
          <p:nvPr/>
        </p:nvSpPr>
        <p:spPr>
          <a:xfrm>
            <a:off x="3714750" y="2886075"/>
            <a:ext cx="1666875"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PRUEBA</a:t>
            </a:r>
            <a:endParaRPr/>
          </a:p>
        </p:txBody>
      </p:sp>
      <p:sp>
        <p:nvSpPr>
          <p:cNvPr id="115" name="Google Shape;115;p6"/>
          <p:cNvSpPr/>
          <p:nvPr/>
        </p:nvSpPr>
        <p:spPr>
          <a:xfrm>
            <a:off x="5429250" y="2847975"/>
            <a:ext cx="5810250" cy="4000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725"/>
              <a:buFont typeface="Verdana"/>
              <a:buNone/>
            </a:pPr>
            <a:r>
              <a:rPr b="1" i="0" lang="en-US" sz="1725">
                <a:solidFill>
                  <a:srgbClr val="182033"/>
                </a:solidFill>
                <a:latin typeface="Verdana"/>
                <a:ea typeface="Verdana"/>
                <a:cs typeface="Verdana"/>
                <a:sym typeface="Verdana"/>
              </a:rPr>
              <a:t>¿Qué evidencia lo acredita?</a:t>
            </a:r>
            <a:endParaRPr/>
          </a:p>
        </p:txBody>
      </p:sp>
      <p:sp>
        <p:nvSpPr>
          <p:cNvPr id="116" name="Google Shape;116;p6"/>
          <p:cNvSpPr/>
          <p:nvPr/>
        </p:nvSpPr>
        <p:spPr>
          <a:xfrm>
            <a:off x="3714750" y="3381375"/>
            <a:ext cx="752475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6"/>
          <p:cNvSpPr/>
          <p:nvPr/>
        </p:nvSpPr>
        <p:spPr>
          <a:xfrm>
            <a:off x="3714750" y="3590925"/>
            <a:ext cx="1666875"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NECESIDAD</a:t>
            </a:r>
            <a:endParaRPr/>
          </a:p>
        </p:txBody>
      </p:sp>
      <p:sp>
        <p:nvSpPr>
          <p:cNvPr id="118" name="Google Shape;118;p6"/>
          <p:cNvSpPr/>
          <p:nvPr/>
        </p:nvSpPr>
        <p:spPr>
          <a:xfrm>
            <a:off x="5429250" y="3552825"/>
            <a:ext cx="5810250" cy="4000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725"/>
              <a:buFont typeface="Verdana"/>
              <a:buNone/>
            </a:pPr>
            <a:r>
              <a:rPr b="1" i="0" lang="en-US" sz="1725">
                <a:solidFill>
                  <a:srgbClr val="182033"/>
                </a:solidFill>
                <a:latin typeface="Verdana"/>
                <a:ea typeface="Verdana"/>
                <a:cs typeface="Verdana"/>
                <a:sym typeface="Verdana"/>
              </a:rPr>
              <a:t>¿Por qué la separación es indispensable?</a:t>
            </a:r>
            <a:endParaRPr/>
          </a:p>
        </p:txBody>
      </p:sp>
      <p:sp>
        <p:nvSpPr>
          <p:cNvPr id="119" name="Google Shape;119;p6"/>
          <p:cNvSpPr/>
          <p:nvPr/>
        </p:nvSpPr>
        <p:spPr>
          <a:xfrm>
            <a:off x="3714750" y="4086225"/>
            <a:ext cx="752475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p:nvPr/>
        </p:nvSpPr>
        <p:spPr>
          <a:xfrm>
            <a:off x="3714750" y="4295775"/>
            <a:ext cx="1666875"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PROPORCIÓN</a:t>
            </a:r>
            <a:endParaRPr/>
          </a:p>
        </p:txBody>
      </p:sp>
      <p:sp>
        <p:nvSpPr>
          <p:cNvPr id="121" name="Google Shape;121;p6"/>
          <p:cNvSpPr/>
          <p:nvPr/>
        </p:nvSpPr>
        <p:spPr>
          <a:xfrm>
            <a:off x="5429250" y="4257675"/>
            <a:ext cx="5810250" cy="4000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725"/>
              <a:buFont typeface="Verdana"/>
              <a:buNone/>
            </a:pPr>
            <a:r>
              <a:rPr b="1" i="0" lang="en-US" sz="1725">
                <a:solidFill>
                  <a:srgbClr val="182033"/>
                </a:solidFill>
                <a:latin typeface="Verdana"/>
                <a:ea typeface="Verdana"/>
                <a:cs typeface="Verdana"/>
                <a:sym typeface="Verdana"/>
              </a:rPr>
              <a:t>¿Por qué no existe una medida menos lesiva?</a:t>
            </a:r>
            <a:endParaRPr/>
          </a:p>
        </p:txBody>
      </p:sp>
      <p:sp>
        <p:nvSpPr>
          <p:cNvPr id="122" name="Google Shape;122;p6"/>
          <p:cNvSpPr/>
          <p:nvPr/>
        </p:nvSpPr>
        <p:spPr>
          <a:xfrm>
            <a:off x="3714750" y="4791075"/>
            <a:ext cx="7524750"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
          <p:cNvSpPr/>
          <p:nvPr/>
        </p:nvSpPr>
        <p:spPr>
          <a:xfrm>
            <a:off x="3714750" y="5000625"/>
            <a:ext cx="1666875" cy="2857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200"/>
              <a:buFont typeface="Verdana"/>
              <a:buNone/>
            </a:pPr>
            <a:r>
              <a:rPr b="1" i="0" lang="en-US" sz="1200">
                <a:solidFill>
                  <a:srgbClr val="A92536"/>
                </a:solidFill>
                <a:latin typeface="Verdana"/>
                <a:ea typeface="Verdana"/>
                <a:cs typeface="Verdana"/>
                <a:sym typeface="Verdana"/>
              </a:rPr>
              <a:t>IMPACTO</a:t>
            </a:r>
            <a:endParaRPr/>
          </a:p>
        </p:txBody>
      </p:sp>
      <p:sp>
        <p:nvSpPr>
          <p:cNvPr id="124" name="Google Shape;124;p6"/>
          <p:cNvSpPr/>
          <p:nvPr/>
        </p:nvSpPr>
        <p:spPr>
          <a:xfrm>
            <a:off x="5429250" y="4962525"/>
            <a:ext cx="5810250" cy="4000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725"/>
              <a:buFont typeface="Verdana"/>
              <a:buNone/>
            </a:pPr>
            <a:r>
              <a:rPr b="1" i="0" lang="en-US" sz="1725">
                <a:solidFill>
                  <a:srgbClr val="182033"/>
                </a:solidFill>
                <a:latin typeface="Verdana"/>
                <a:ea typeface="Verdana"/>
                <a:cs typeface="Verdana"/>
                <a:sym typeface="Verdana"/>
              </a:rPr>
              <a:t>¿Cómo afectará su estabilidad y sus vínculos?</a:t>
            </a:r>
            <a:endParaRPr/>
          </a:p>
        </p:txBody>
      </p:sp>
      <p:pic>
        <p:nvPicPr>
          <p:cNvPr id="125" name="Google Shape;125;p6" title="Logo Original.png"/>
          <p:cNvPicPr preferRelativeResize="0"/>
          <p:nvPr/>
        </p:nvPicPr>
        <p:blipFill>
          <a:blip r:embed="rId3">
            <a:alphaModFix/>
          </a:blip>
          <a:stretch>
            <a:fillRect/>
          </a:stretch>
        </p:blipFill>
        <p:spPr>
          <a:xfrm>
            <a:off x="10746859" y="228600"/>
            <a:ext cx="1374365" cy="13756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8ECEE"/>
            </a:gs>
            <a:gs pos="48000">
              <a:srgbClr val="FFFDF9"/>
            </a:gs>
            <a:gs pos="100000">
              <a:srgbClr val="E7EEF9"/>
            </a:gs>
          </a:gsLst>
          <a:lin ang="0" scaled="0"/>
        </a:gradFill>
      </p:bgPr>
    </p:bg>
    <p:spTree>
      <p:nvGrpSpPr>
        <p:cNvPr id="130" name="Shape 130"/>
        <p:cNvGrpSpPr/>
        <p:nvPr/>
      </p:nvGrpSpPr>
      <p:grpSpPr>
        <a:xfrm>
          <a:off x="0" y="0"/>
          <a:ext cx="0" cy="0"/>
          <a:chOff x="0" y="0"/>
          <a:chExt cx="0" cy="0"/>
        </a:xfrm>
      </p:grpSpPr>
      <p:sp>
        <p:nvSpPr>
          <p:cNvPr id="131" name="Google Shape;131;p7"/>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1 · ANA MARÍA SANTILLÁN</a:t>
            </a:r>
            <a:endParaRPr/>
          </a:p>
        </p:txBody>
      </p:sp>
      <p:sp>
        <p:nvSpPr>
          <p:cNvPr id="134" name="Google Shape;134;p7"/>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LA PATRIA POTESTAD NO PUEDE SER DESPLAZADA</a:t>
            </a:r>
            <a:endParaRPr/>
          </a:p>
        </p:txBody>
      </p:sp>
      <p:sp>
        <p:nvSpPr>
          <p:cNvPr id="135" name="Google Shape;135;p7"/>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Por una interpretación judicial de la Convención de los Derechos del Niño</a:t>
            </a:r>
            <a:endParaRPr/>
          </a:p>
        </p:txBody>
      </p:sp>
      <p:sp>
        <p:nvSpPr>
          <p:cNvPr id="136" name="Google Shape;136;p7"/>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138" name="Google Shape;138;p7"/>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05</a:t>
            </a:r>
            <a:endParaRPr/>
          </a:p>
        </p:txBody>
      </p:sp>
      <p:sp>
        <p:nvSpPr>
          <p:cNvPr id="139" name="Google Shape;139;p7"/>
          <p:cNvSpPr/>
          <p:nvPr/>
        </p:nvSpPr>
        <p:spPr>
          <a:xfrm>
            <a:off x="647700" y="1009650"/>
            <a:ext cx="885825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925"/>
              <a:buFont typeface="Verdana"/>
              <a:buNone/>
            </a:pPr>
            <a:r>
              <a:rPr b="1" i="0" lang="en-US" sz="2925">
                <a:solidFill>
                  <a:srgbClr val="182033"/>
                </a:solidFill>
                <a:latin typeface="Verdana"/>
                <a:ea typeface="Verdana"/>
                <a:cs typeface="Verdana"/>
                <a:sym typeface="Verdana"/>
              </a:rPr>
              <a:t>Tres precisiones legislativas devolverían seguridad jurídica</a:t>
            </a:r>
            <a:endParaRPr/>
          </a:p>
        </p:txBody>
      </p:sp>
      <p:sp>
        <p:nvSpPr>
          <p:cNvPr id="140" name="Google Shape;140;p7"/>
          <p:cNvSpPr/>
          <p:nvPr/>
        </p:nvSpPr>
        <p:spPr>
          <a:xfrm>
            <a:off x="742950" y="2038350"/>
            <a:ext cx="857250" cy="61912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3600"/>
              <a:buFont typeface="Verdana"/>
              <a:buNone/>
            </a:pPr>
            <a:r>
              <a:rPr b="1" i="0" lang="en-US" sz="3600">
                <a:solidFill>
                  <a:srgbClr val="A92536"/>
                </a:solidFill>
                <a:latin typeface="Verdana"/>
                <a:ea typeface="Verdana"/>
                <a:cs typeface="Verdana"/>
                <a:sym typeface="Verdana"/>
              </a:rPr>
              <a:t>01</a:t>
            </a:r>
            <a:endParaRPr/>
          </a:p>
        </p:txBody>
      </p:sp>
      <p:sp>
        <p:nvSpPr>
          <p:cNvPr id="141" name="Google Shape;141;p7"/>
          <p:cNvSpPr/>
          <p:nvPr/>
        </p:nvSpPr>
        <p:spPr>
          <a:xfrm>
            <a:off x="1952625" y="2095500"/>
            <a:ext cx="1905000" cy="3238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350"/>
              <a:buFont typeface="Verdana"/>
              <a:buNone/>
            </a:pPr>
            <a:r>
              <a:rPr b="1" i="0" lang="en-US" sz="1350">
                <a:solidFill>
                  <a:srgbClr val="172554"/>
                </a:solidFill>
                <a:latin typeface="Verdana"/>
                <a:ea typeface="Verdana"/>
                <a:cs typeface="Verdana"/>
                <a:sym typeface="Verdana"/>
              </a:rPr>
              <a:t>REAFIRMAR</a:t>
            </a:r>
            <a:endParaRPr/>
          </a:p>
        </p:txBody>
      </p:sp>
      <p:sp>
        <p:nvSpPr>
          <p:cNvPr id="142" name="Google Shape;142;p7"/>
          <p:cNvSpPr/>
          <p:nvPr/>
        </p:nvSpPr>
        <p:spPr>
          <a:xfrm>
            <a:off x="4095750" y="2057400"/>
            <a:ext cx="7048500" cy="5238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875"/>
              <a:buFont typeface="Verdana"/>
              <a:buNone/>
            </a:pPr>
            <a:r>
              <a:rPr b="1" i="0" lang="en-US" sz="1875">
                <a:solidFill>
                  <a:srgbClr val="182033"/>
                </a:solidFill>
                <a:latin typeface="Verdana"/>
                <a:ea typeface="Verdana"/>
                <a:cs typeface="Verdana"/>
                <a:sym typeface="Verdana"/>
              </a:rPr>
              <a:t>La patria potestad continúa vigente en el Perú.</a:t>
            </a:r>
            <a:endParaRPr/>
          </a:p>
        </p:txBody>
      </p:sp>
      <p:sp>
        <p:nvSpPr>
          <p:cNvPr id="143" name="Google Shape;143;p7"/>
          <p:cNvSpPr/>
          <p:nvPr/>
        </p:nvSpPr>
        <p:spPr>
          <a:xfrm>
            <a:off x="1952625" y="2819400"/>
            <a:ext cx="91916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742950" y="3248025"/>
            <a:ext cx="857250" cy="61912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3600"/>
              <a:buFont typeface="Verdana"/>
              <a:buNone/>
            </a:pPr>
            <a:r>
              <a:rPr b="1" i="0" lang="en-US" sz="3600">
                <a:solidFill>
                  <a:srgbClr val="A92536"/>
                </a:solidFill>
                <a:latin typeface="Verdana"/>
                <a:ea typeface="Verdana"/>
                <a:cs typeface="Verdana"/>
                <a:sym typeface="Verdana"/>
              </a:rPr>
              <a:t>02</a:t>
            </a:r>
            <a:endParaRPr/>
          </a:p>
        </p:txBody>
      </p:sp>
      <p:sp>
        <p:nvSpPr>
          <p:cNvPr id="145" name="Google Shape;145;p7"/>
          <p:cNvSpPr/>
          <p:nvPr/>
        </p:nvSpPr>
        <p:spPr>
          <a:xfrm>
            <a:off x="1952625" y="3305175"/>
            <a:ext cx="1905000" cy="3238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350"/>
              <a:buFont typeface="Verdana"/>
              <a:buNone/>
            </a:pPr>
            <a:r>
              <a:rPr b="1" i="0" lang="en-US" sz="1350">
                <a:solidFill>
                  <a:srgbClr val="172554"/>
                </a:solidFill>
                <a:latin typeface="Verdana"/>
                <a:ea typeface="Verdana"/>
                <a:cs typeface="Verdana"/>
                <a:sym typeface="Verdana"/>
              </a:rPr>
              <a:t>PRECISAR</a:t>
            </a:r>
            <a:endParaRPr/>
          </a:p>
        </p:txBody>
      </p:sp>
      <p:sp>
        <p:nvSpPr>
          <p:cNvPr id="146" name="Google Shape;146;p7"/>
          <p:cNvSpPr/>
          <p:nvPr/>
        </p:nvSpPr>
        <p:spPr>
          <a:xfrm>
            <a:off x="4095750" y="3267075"/>
            <a:ext cx="7048500" cy="5238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815"/>
              <a:buFont typeface="Verdana"/>
              <a:buNone/>
            </a:pPr>
            <a:r>
              <a:rPr b="1" i="0" lang="en-US" sz="1815">
                <a:solidFill>
                  <a:srgbClr val="182033"/>
                </a:solidFill>
                <a:latin typeface="Verdana"/>
                <a:ea typeface="Verdana"/>
                <a:cs typeface="Verdana"/>
                <a:sym typeface="Verdana"/>
              </a:rPr>
              <a:t>Responsabilidad parental no la deroga ni la sustituye.</a:t>
            </a:r>
            <a:endParaRPr/>
          </a:p>
        </p:txBody>
      </p:sp>
      <p:sp>
        <p:nvSpPr>
          <p:cNvPr id="147" name="Google Shape;147;p7"/>
          <p:cNvSpPr/>
          <p:nvPr/>
        </p:nvSpPr>
        <p:spPr>
          <a:xfrm>
            <a:off x="1952625" y="4029075"/>
            <a:ext cx="91916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p:nvPr/>
        </p:nvSpPr>
        <p:spPr>
          <a:xfrm>
            <a:off x="742950" y="4457700"/>
            <a:ext cx="857250" cy="61912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3600"/>
              <a:buFont typeface="Verdana"/>
              <a:buNone/>
            </a:pPr>
            <a:r>
              <a:rPr b="1" i="0" lang="en-US" sz="3600">
                <a:solidFill>
                  <a:srgbClr val="A92536"/>
                </a:solidFill>
                <a:latin typeface="Verdana"/>
                <a:ea typeface="Verdana"/>
                <a:cs typeface="Verdana"/>
                <a:sym typeface="Verdana"/>
              </a:rPr>
              <a:t>03</a:t>
            </a:r>
            <a:endParaRPr/>
          </a:p>
        </p:txBody>
      </p:sp>
      <p:sp>
        <p:nvSpPr>
          <p:cNvPr id="149" name="Google Shape;149;p7"/>
          <p:cNvSpPr/>
          <p:nvPr/>
        </p:nvSpPr>
        <p:spPr>
          <a:xfrm>
            <a:off x="1952625" y="4514850"/>
            <a:ext cx="1905000" cy="3238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350"/>
              <a:buFont typeface="Verdana"/>
              <a:buNone/>
            </a:pPr>
            <a:r>
              <a:rPr b="1" i="0" lang="en-US" sz="1350">
                <a:solidFill>
                  <a:srgbClr val="172554"/>
                </a:solidFill>
                <a:latin typeface="Verdana"/>
                <a:ea typeface="Verdana"/>
                <a:cs typeface="Verdana"/>
                <a:sym typeface="Verdana"/>
              </a:rPr>
              <a:t>DELIMITAR</a:t>
            </a:r>
            <a:endParaRPr/>
          </a:p>
        </p:txBody>
      </p:sp>
      <p:sp>
        <p:nvSpPr>
          <p:cNvPr id="150" name="Google Shape;150;p7"/>
          <p:cNvSpPr/>
          <p:nvPr/>
        </p:nvSpPr>
        <p:spPr>
          <a:xfrm>
            <a:off x="4095750" y="4476750"/>
            <a:ext cx="7048500" cy="5238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636"/>
              <a:buFont typeface="Verdana"/>
              <a:buNone/>
            </a:pPr>
            <a:r>
              <a:rPr b="1" i="0" lang="en-US" sz="1637">
                <a:solidFill>
                  <a:srgbClr val="182033"/>
                </a:solidFill>
                <a:latin typeface="Verdana"/>
                <a:ea typeface="Verdana"/>
                <a:cs typeface="Verdana"/>
                <a:sym typeface="Verdana"/>
              </a:rPr>
              <a:t>Toda restricción exige hechos, prueba y motivación reforzada.</a:t>
            </a:r>
            <a:endParaRPr/>
          </a:p>
        </p:txBody>
      </p:sp>
      <p:sp>
        <p:nvSpPr>
          <p:cNvPr id="151" name="Google Shape;151;p7"/>
          <p:cNvSpPr/>
          <p:nvPr/>
        </p:nvSpPr>
        <p:spPr>
          <a:xfrm>
            <a:off x="723900" y="5734050"/>
            <a:ext cx="10420350" cy="28575"/>
          </a:xfrm>
          <a:prstGeom prst="rect">
            <a:avLst/>
          </a:prstGeom>
          <a:solidFill>
            <a:srgbClr val="C89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7"/>
          <p:cNvSpPr/>
          <p:nvPr/>
        </p:nvSpPr>
        <p:spPr>
          <a:xfrm>
            <a:off x="723900" y="5905500"/>
            <a:ext cx="10420350" cy="342900"/>
          </a:xfrm>
          <a:prstGeom prst="rect">
            <a:avLst/>
          </a:prstGeom>
          <a:noFill/>
          <a:ln>
            <a:noFill/>
          </a:ln>
        </p:spPr>
        <p:txBody>
          <a:bodyPr anchorCtr="0" anchor="t" bIns="0" lIns="0" spcFirstLastPara="1" rIns="0" wrap="square" tIns="0">
            <a:noAutofit/>
          </a:bodyPr>
          <a:lstStyle/>
          <a:p>
            <a:pPr indent="0" lvl="0" marL="0" marR="0" rtl="0" algn="ctr">
              <a:lnSpc>
                <a:spcPct val="105000"/>
              </a:lnSpc>
              <a:spcBef>
                <a:spcPts val="0"/>
              </a:spcBef>
              <a:spcAft>
                <a:spcPts val="0"/>
              </a:spcAft>
              <a:buClr>
                <a:srgbClr val="172554"/>
              </a:buClr>
              <a:buSzPts val="1650"/>
              <a:buFont typeface="Verdana"/>
              <a:buNone/>
            </a:pPr>
            <a:r>
              <a:rPr b="1" i="0" lang="en-US" sz="1650">
                <a:solidFill>
                  <a:srgbClr val="172554"/>
                </a:solidFill>
                <a:latin typeface="Verdana"/>
                <a:ea typeface="Verdana"/>
                <a:cs typeface="Verdana"/>
                <a:sym typeface="Verdana"/>
              </a:rPr>
              <a:t>La doctrina puede interpretar la ley, pero no puede sustituirla.</a:t>
            </a:r>
            <a:endParaRPr/>
          </a:p>
        </p:txBody>
      </p:sp>
      <p:pic>
        <p:nvPicPr>
          <p:cNvPr id="153" name="Google Shape;153;p7" title="Logo Original.png"/>
          <p:cNvPicPr preferRelativeResize="0"/>
          <p:nvPr/>
        </p:nvPicPr>
        <p:blipFill>
          <a:blip r:embed="rId3">
            <a:alphaModFix/>
          </a:blip>
          <a:stretch>
            <a:fillRect/>
          </a:stretch>
        </p:blipFill>
        <p:spPr>
          <a:xfrm>
            <a:off x="10746859" y="228600"/>
            <a:ext cx="1374365" cy="13756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F7EF"/>
            </a:gs>
            <a:gs pos="52000">
              <a:srgbClr val="FFFDF9"/>
            </a:gs>
            <a:gs pos="100000">
              <a:srgbClr val="EAF1FA"/>
            </a:gs>
          </a:gsLst>
          <a:lin ang="0" scaled="0"/>
        </a:gradFill>
      </p:bgPr>
    </p:bg>
    <p:spTree>
      <p:nvGrpSpPr>
        <p:cNvPr id="158" name="Shape 158"/>
        <p:cNvGrpSpPr/>
        <p:nvPr/>
      </p:nvGrpSpPr>
      <p:grpSpPr>
        <a:xfrm>
          <a:off x="0" y="0"/>
          <a:ext cx="0" cy="0"/>
          <a:chOff x="0" y="0"/>
          <a:chExt cx="0" cy="0"/>
        </a:xfrm>
      </p:grpSpPr>
      <p:pic>
        <p:nvPicPr>
          <p:cNvPr id="159" name="Google Shape;159;p8"/>
          <p:cNvPicPr preferRelativeResize="0"/>
          <p:nvPr/>
        </p:nvPicPr>
        <p:blipFill rotWithShape="1">
          <a:blip r:embed="rId3">
            <a:alphaModFix/>
          </a:blip>
          <a:srcRect b="-840" l="34246" r="9474" t="840"/>
          <a:stretch/>
        </p:blipFill>
        <p:spPr>
          <a:xfrm>
            <a:off x="6115050" y="781050"/>
            <a:ext cx="5429250" cy="5429250"/>
          </a:xfrm>
          <a:prstGeom prst="roundRect">
            <a:avLst>
              <a:gd fmla="val 2105" name="adj"/>
            </a:avLst>
          </a:prstGeom>
          <a:noFill/>
          <a:ln>
            <a:noFill/>
          </a:ln>
        </p:spPr>
      </p:pic>
      <p:sp>
        <p:nvSpPr>
          <p:cNvPr id="160" name="Google Shape;160;p8"/>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2 · ROSA NILA CHEVARRÍA</a:t>
            </a:r>
            <a:endParaRPr/>
          </a:p>
        </p:txBody>
      </p:sp>
      <p:sp>
        <p:nvSpPr>
          <p:cNvPr id="163" name="Google Shape;163;p8"/>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ENFOQUE DE FAMILIA DESDE LA ÓPTICA DE LA ABUELA</a:t>
            </a:r>
            <a:endParaRPr/>
          </a:p>
        </p:txBody>
      </p:sp>
      <p:sp>
        <p:nvSpPr>
          <p:cNvPr id="164" name="Google Shape;164;p8"/>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Proteger a un niño es también proteger a su padre y sus vínculos familiares</a:t>
            </a:r>
            <a:endParaRPr/>
          </a:p>
        </p:txBody>
      </p:sp>
      <p:sp>
        <p:nvSpPr>
          <p:cNvPr id="165" name="Google Shape;165;p8"/>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8"/>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167" name="Google Shape;167;p8"/>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06</a:t>
            </a:r>
            <a:endParaRPr/>
          </a:p>
        </p:txBody>
      </p:sp>
      <p:sp>
        <p:nvSpPr>
          <p:cNvPr id="168" name="Google Shape;168;p8"/>
          <p:cNvSpPr/>
          <p:nvPr/>
        </p:nvSpPr>
        <p:spPr>
          <a:xfrm>
            <a:off x="647700" y="1009650"/>
            <a:ext cx="504825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278"/>
              <a:buFont typeface="Verdana"/>
              <a:buNone/>
            </a:pPr>
            <a:r>
              <a:rPr b="1" i="0" lang="en-US" sz="2279">
                <a:solidFill>
                  <a:srgbClr val="182033"/>
                </a:solidFill>
                <a:latin typeface="Verdana"/>
                <a:ea typeface="Verdana"/>
                <a:cs typeface="Verdana"/>
                <a:sym typeface="Verdana"/>
              </a:rPr>
              <a:t>¿Qué necesita una niña que atraviesa una enfermedad delicada?</a:t>
            </a:r>
            <a:endParaRPr/>
          </a:p>
        </p:txBody>
      </p:sp>
      <p:sp>
        <p:nvSpPr>
          <p:cNvPr id="169" name="Google Shape;169;p8"/>
          <p:cNvSpPr/>
          <p:nvPr/>
        </p:nvSpPr>
        <p:spPr>
          <a:xfrm>
            <a:off x="742950" y="2619375"/>
            <a:ext cx="44767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650"/>
              <a:buFont typeface="Verdana"/>
              <a:buNone/>
            </a:pPr>
            <a:r>
              <a:rPr b="0" i="0" lang="en-US" sz="1650">
                <a:solidFill>
                  <a:srgbClr val="172554"/>
                </a:solidFill>
                <a:latin typeface="Verdana"/>
                <a:ea typeface="Verdana"/>
                <a:cs typeface="Verdana"/>
                <a:sym typeface="Verdana"/>
              </a:rPr>
              <a:t>Tratamiento</a:t>
            </a:r>
            <a:endParaRPr/>
          </a:p>
        </p:txBody>
      </p:sp>
      <p:sp>
        <p:nvSpPr>
          <p:cNvPr id="170" name="Google Shape;170;p8"/>
          <p:cNvSpPr/>
          <p:nvPr/>
        </p:nvSpPr>
        <p:spPr>
          <a:xfrm>
            <a:off x="742950" y="3000375"/>
            <a:ext cx="2333625" cy="19050"/>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742950" y="3171825"/>
            <a:ext cx="44767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650"/>
              <a:buFont typeface="Verdana"/>
              <a:buNone/>
            </a:pPr>
            <a:r>
              <a:rPr b="0" i="0" lang="en-US" sz="1650">
                <a:solidFill>
                  <a:srgbClr val="172554"/>
                </a:solidFill>
                <a:latin typeface="Verdana"/>
                <a:ea typeface="Verdana"/>
                <a:cs typeface="Verdana"/>
                <a:sym typeface="Verdana"/>
              </a:rPr>
              <a:t>Protección</a:t>
            </a:r>
            <a:endParaRPr/>
          </a:p>
        </p:txBody>
      </p:sp>
      <p:sp>
        <p:nvSpPr>
          <p:cNvPr id="172" name="Google Shape;172;p8"/>
          <p:cNvSpPr/>
          <p:nvPr/>
        </p:nvSpPr>
        <p:spPr>
          <a:xfrm>
            <a:off x="742950" y="3552825"/>
            <a:ext cx="2333625" cy="19050"/>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
          <p:cNvSpPr/>
          <p:nvPr/>
        </p:nvSpPr>
        <p:spPr>
          <a:xfrm>
            <a:off x="742950" y="3724275"/>
            <a:ext cx="44767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650"/>
              <a:buFont typeface="Verdana"/>
              <a:buNone/>
            </a:pPr>
            <a:r>
              <a:rPr b="0" i="0" lang="en-US" sz="1650">
                <a:solidFill>
                  <a:srgbClr val="172554"/>
                </a:solidFill>
                <a:latin typeface="Verdana"/>
                <a:ea typeface="Verdana"/>
                <a:cs typeface="Verdana"/>
                <a:sym typeface="Verdana"/>
              </a:rPr>
              <a:t>Tranquilidad</a:t>
            </a:r>
            <a:endParaRPr/>
          </a:p>
        </p:txBody>
      </p:sp>
      <p:sp>
        <p:nvSpPr>
          <p:cNvPr id="174" name="Google Shape;174;p8"/>
          <p:cNvSpPr/>
          <p:nvPr/>
        </p:nvSpPr>
        <p:spPr>
          <a:xfrm>
            <a:off x="742950" y="4105275"/>
            <a:ext cx="2333625" cy="19050"/>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p:nvPr/>
        </p:nvSpPr>
        <p:spPr>
          <a:xfrm>
            <a:off x="742950" y="4276725"/>
            <a:ext cx="44767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650"/>
              <a:buFont typeface="Verdana"/>
              <a:buNone/>
            </a:pPr>
            <a:r>
              <a:rPr b="0" i="0" lang="en-US" sz="1650">
                <a:solidFill>
                  <a:srgbClr val="172554"/>
                </a:solidFill>
                <a:latin typeface="Verdana"/>
                <a:ea typeface="Verdana"/>
                <a:cs typeface="Verdana"/>
                <a:sym typeface="Verdana"/>
              </a:rPr>
              <a:t>Estabilidad emocional</a:t>
            </a:r>
            <a:endParaRPr/>
          </a:p>
        </p:txBody>
      </p:sp>
      <p:sp>
        <p:nvSpPr>
          <p:cNvPr id="176" name="Google Shape;176;p8"/>
          <p:cNvSpPr/>
          <p:nvPr/>
        </p:nvSpPr>
        <p:spPr>
          <a:xfrm>
            <a:off x="742950" y="4657725"/>
            <a:ext cx="2333625" cy="19050"/>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742950" y="4829175"/>
            <a:ext cx="44767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2025"/>
              <a:buFont typeface="Verdana"/>
              <a:buNone/>
            </a:pPr>
            <a:r>
              <a:rPr b="1" i="0" lang="en-US" sz="2025">
                <a:solidFill>
                  <a:srgbClr val="A92536"/>
                </a:solidFill>
                <a:latin typeface="Verdana"/>
                <a:ea typeface="Verdana"/>
                <a:cs typeface="Verdana"/>
                <a:sym typeface="Verdana"/>
              </a:rPr>
              <a:t>Sentirse amada</a:t>
            </a:r>
            <a:endParaRPr/>
          </a:p>
        </p:txBody>
      </p:sp>
      <p:sp>
        <p:nvSpPr>
          <p:cNvPr id="178" name="Google Shape;178;p8"/>
          <p:cNvSpPr/>
          <p:nvPr/>
        </p:nvSpPr>
        <p:spPr>
          <a:xfrm>
            <a:off x="742950" y="5210175"/>
            <a:ext cx="3333750" cy="19050"/>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8" title="Logo Original.png"/>
          <p:cNvPicPr preferRelativeResize="0"/>
          <p:nvPr/>
        </p:nvPicPr>
        <p:blipFill>
          <a:blip r:embed="rId4">
            <a:alphaModFix/>
          </a:blip>
          <a:stretch>
            <a:fillRect/>
          </a:stretch>
        </p:blipFill>
        <p:spPr>
          <a:xfrm>
            <a:off x="11474325" y="85725"/>
            <a:ext cx="717675" cy="7183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8ECEE"/>
            </a:gs>
            <a:gs pos="48000">
              <a:srgbClr val="FFFDF9"/>
            </a:gs>
            <a:gs pos="100000">
              <a:srgbClr val="E7EEF9"/>
            </a:gs>
          </a:gsLst>
          <a:lin ang="0" scaled="0"/>
        </a:gradFill>
      </p:bgPr>
    </p:bg>
    <p:spTree>
      <p:nvGrpSpPr>
        <p:cNvPr id="184" name="Shape 184"/>
        <p:cNvGrpSpPr/>
        <p:nvPr/>
      </p:nvGrpSpPr>
      <p:grpSpPr>
        <a:xfrm>
          <a:off x="0" y="0"/>
          <a:ext cx="0" cy="0"/>
          <a:chOff x="0" y="0"/>
          <a:chExt cx="0" cy="0"/>
        </a:xfrm>
      </p:grpSpPr>
      <p:sp>
        <p:nvSpPr>
          <p:cNvPr id="185" name="Google Shape;185;p9"/>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9"/>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2 · ROSA NILA CHEVARRÍA</a:t>
            </a:r>
            <a:endParaRPr/>
          </a:p>
        </p:txBody>
      </p:sp>
      <p:sp>
        <p:nvSpPr>
          <p:cNvPr id="188" name="Google Shape;188;p9"/>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ENFOQUE DE FAMILIA DESDE LA ÓPTICA DE LA ABUELA</a:t>
            </a:r>
            <a:endParaRPr/>
          </a:p>
        </p:txBody>
      </p:sp>
      <p:sp>
        <p:nvSpPr>
          <p:cNvPr id="189" name="Google Shape;189;p9"/>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Proteger a un niño es también proteger a su padre y sus vínculos familiares</a:t>
            </a:r>
            <a:endParaRPr/>
          </a:p>
        </p:txBody>
      </p:sp>
      <p:sp>
        <p:nvSpPr>
          <p:cNvPr id="190" name="Google Shape;190;p9"/>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9"/>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192" name="Google Shape;192;p9"/>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07</a:t>
            </a:r>
            <a:endParaRPr/>
          </a:p>
        </p:txBody>
      </p:sp>
      <p:sp>
        <p:nvSpPr>
          <p:cNvPr id="193" name="Google Shape;193;p9"/>
          <p:cNvSpPr/>
          <p:nvPr/>
        </p:nvSpPr>
        <p:spPr>
          <a:xfrm>
            <a:off x="647700" y="1009650"/>
            <a:ext cx="885825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925"/>
              <a:buFont typeface="Verdana"/>
              <a:buNone/>
            </a:pPr>
            <a:r>
              <a:rPr b="1" i="0" lang="en-US" sz="2925">
                <a:solidFill>
                  <a:srgbClr val="182033"/>
                </a:solidFill>
                <a:latin typeface="Verdana"/>
                <a:ea typeface="Verdana"/>
                <a:cs typeface="Verdana"/>
                <a:sym typeface="Verdana"/>
              </a:rPr>
              <a:t>La palabra familia no puede borrar al padre ni a los abuelos</a:t>
            </a:r>
            <a:endParaRPr/>
          </a:p>
        </p:txBody>
      </p:sp>
      <p:sp>
        <p:nvSpPr>
          <p:cNvPr id="194" name="Google Shape;194;p9"/>
          <p:cNvSpPr/>
          <p:nvPr/>
        </p:nvSpPr>
        <p:spPr>
          <a:xfrm>
            <a:off x="685800" y="2266950"/>
            <a:ext cx="10820400" cy="1143000"/>
          </a:xfrm>
          <a:prstGeom prst="rect">
            <a:avLst/>
          </a:prstGeom>
          <a:noFill/>
          <a:ln>
            <a:noFill/>
          </a:ln>
        </p:spPr>
        <p:txBody>
          <a:bodyPr anchorCtr="0" anchor="t" bIns="0" lIns="0" spcFirstLastPara="1" rIns="0" wrap="square" tIns="0">
            <a:noAutofit/>
          </a:bodyPr>
          <a:lstStyle/>
          <a:p>
            <a:pPr indent="0" lvl="0" marL="0" marR="0" rtl="0" algn="ctr">
              <a:lnSpc>
                <a:spcPct val="105000"/>
              </a:lnSpc>
              <a:spcBef>
                <a:spcPts val="0"/>
              </a:spcBef>
              <a:spcAft>
                <a:spcPts val="0"/>
              </a:spcAft>
              <a:buClr>
                <a:srgbClr val="E9EDF6"/>
              </a:buClr>
              <a:buSzPts val="7142"/>
              <a:buFont typeface="Verdana"/>
              <a:buNone/>
            </a:pPr>
            <a:r>
              <a:rPr b="1" i="0" lang="en-US" sz="7143">
                <a:solidFill>
                  <a:srgbClr val="172554"/>
                </a:solidFill>
                <a:latin typeface="Verdana"/>
                <a:ea typeface="Verdana"/>
                <a:cs typeface="Verdana"/>
                <a:sym typeface="Verdana"/>
              </a:rPr>
              <a:t>FAMILIA</a:t>
            </a:r>
            <a:endParaRPr>
              <a:solidFill>
                <a:srgbClr val="172554"/>
              </a:solidFill>
            </a:endParaRPr>
          </a:p>
        </p:txBody>
      </p:sp>
      <p:sp>
        <p:nvSpPr>
          <p:cNvPr id="195" name="Google Shape;195;p9"/>
          <p:cNvSpPr/>
          <p:nvPr/>
        </p:nvSpPr>
        <p:spPr>
          <a:xfrm>
            <a:off x="2009775" y="3486150"/>
            <a:ext cx="8172450" cy="38100"/>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a:off x="762000" y="3800475"/>
            <a:ext cx="10668000" cy="552450"/>
          </a:xfrm>
          <a:prstGeom prst="rect">
            <a:avLst/>
          </a:prstGeom>
          <a:noFill/>
          <a:ln>
            <a:noFill/>
          </a:ln>
        </p:spPr>
        <p:txBody>
          <a:bodyPr anchorCtr="0" anchor="t" bIns="0" lIns="0" spcFirstLastPara="1" rIns="0" wrap="square" tIns="0">
            <a:noAutofit/>
          </a:bodyPr>
          <a:lstStyle/>
          <a:p>
            <a:pPr indent="0" lvl="0" marL="0" marR="0" rtl="0" algn="ctr">
              <a:lnSpc>
                <a:spcPct val="105000"/>
              </a:lnSpc>
              <a:spcBef>
                <a:spcPts val="0"/>
              </a:spcBef>
              <a:spcAft>
                <a:spcPts val="0"/>
              </a:spcAft>
              <a:buClr>
                <a:srgbClr val="172554"/>
              </a:buClr>
              <a:buSzPts val="1875"/>
              <a:buFont typeface="Verdana"/>
              <a:buNone/>
            </a:pPr>
            <a:r>
              <a:rPr b="1" i="0" lang="en-US" sz="1875">
                <a:solidFill>
                  <a:srgbClr val="172554"/>
                </a:solidFill>
                <a:latin typeface="Verdana"/>
                <a:ea typeface="Verdana"/>
                <a:cs typeface="Verdana"/>
                <a:sym typeface="Verdana"/>
              </a:rPr>
              <a:t>madre   ·   padre   ·   abuelos   ·   hermanos   ·   familia extensa</a:t>
            </a:r>
            <a:endParaRPr/>
          </a:p>
        </p:txBody>
      </p:sp>
      <p:sp>
        <p:nvSpPr>
          <p:cNvPr id="197" name="Google Shape;197;p9"/>
          <p:cNvSpPr/>
          <p:nvPr/>
        </p:nvSpPr>
        <p:spPr>
          <a:xfrm>
            <a:off x="1657350" y="4762500"/>
            <a:ext cx="8877300" cy="914400"/>
          </a:xfrm>
          <a:prstGeom prst="rect">
            <a:avLst/>
          </a:prstGeom>
          <a:noFill/>
          <a:ln>
            <a:noFill/>
          </a:ln>
        </p:spPr>
        <p:txBody>
          <a:bodyPr anchorCtr="0" anchor="t" bIns="0" lIns="0" spcFirstLastPara="1" rIns="0" wrap="square" tIns="0">
            <a:noAutofit/>
          </a:bodyPr>
          <a:lstStyle/>
          <a:p>
            <a:pPr indent="0" lvl="0" marL="0" marR="0" rtl="0" algn="ctr">
              <a:lnSpc>
                <a:spcPct val="110000"/>
              </a:lnSpc>
              <a:spcBef>
                <a:spcPts val="0"/>
              </a:spcBef>
              <a:spcAft>
                <a:spcPts val="0"/>
              </a:spcAft>
              <a:buClr>
                <a:srgbClr val="182033"/>
              </a:buClr>
              <a:buSzPts val="2100"/>
              <a:buFont typeface="Verdana"/>
              <a:buNone/>
            </a:pPr>
            <a:r>
              <a:rPr b="1" i="0" lang="en-US" sz="2100">
                <a:solidFill>
                  <a:srgbClr val="182033"/>
                </a:solidFill>
                <a:latin typeface="Verdana"/>
                <a:ea typeface="Verdana"/>
                <a:cs typeface="Verdana"/>
                <a:sym typeface="Verdana"/>
              </a:rPr>
              <a:t>El interés superior no decide qué adulto gana.</a:t>
            </a:r>
            <a:endParaRPr/>
          </a:p>
          <a:p>
            <a:pPr indent="0" lvl="0" marL="0" marR="0" rtl="0" algn="ctr">
              <a:lnSpc>
                <a:spcPct val="110000"/>
              </a:lnSpc>
              <a:spcBef>
                <a:spcPts val="0"/>
              </a:spcBef>
              <a:spcAft>
                <a:spcPts val="0"/>
              </a:spcAft>
              <a:buClr>
                <a:srgbClr val="182033"/>
              </a:buClr>
              <a:buSzPts val="2100"/>
              <a:buFont typeface="Verdana"/>
              <a:buNone/>
            </a:pPr>
            <a:r>
              <a:rPr b="1" i="0" lang="en-US" sz="2100">
                <a:solidFill>
                  <a:srgbClr val="182033"/>
                </a:solidFill>
                <a:latin typeface="Verdana"/>
                <a:ea typeface="Verdana"/>
                <a:cs typeface="Verdana"/>
                <a:sym typeface="Verdana"/>
              </a:rPr>
              <a:t>Protege al niño y preserva sus vínculos seguros.</a:t>
            </a:r>
            <a:endParaRPr/>
          </a:p>
        </p:txBody>
      </p:sp>
      <p:sp>
        <p:nvSpPr>
          <p:cNvPr id="198" name="Google Shape;198;p9"/>
          <p:cNvSpPr/>
          <p:nvPr/>
        </p:nvSpPr>
        <p:spPr>
          <a:xfrm>
            <a:off x="3562350" y="5857875"/>
            <a:ext cx="5048250" cy="266700"/>
          </a:xfrm>
          <a:prstGeom prst="rect">
            <a:avLst/>
          </a:prstGeom>
          <a:noFill/>
          <a:ln>
            <a:noFill/>
          </a:ln>
        </p:spPr>
        <p:txBody>
          <a:bodyPr anchorCtr="0" anchor="t" bIns="0" lIns="0" spcFirstLastPara="1" rIns="0" wrap="square" tIns="0">
            <a:noAutofit/>
          </a:bodyPr>
          <a:lstStyle/>
          <a:p>
            <a:pPr indent="0" lvl="0" marL="0" marR="0" rtl="0" algn="ctr">
              <a:lnSpc>
                <a:spcPct val="105000"/>
              </a:lnSpc>
              <a:spcBef>
                <a:spcPts val="0"/>
              </a:spcBef>
              <a:spcAft>
                <a:spcPts val="0"/>
              </a:spcAft>
              <a:buClr>
                <a:srgbClr val="667085"/>
              </a:buClr>
              <a:buSzPts val="1200"/>
              <a:buFont typeface="Verdana"/>
              <a:buNone/>
            </a:pPr>
            <a:r>
              <a:rPr b="0" i="0" lang="en-US" sz="1200">
                <a:solidFill>
                  <a:srgbClr val="667085"/>
                </a:solidFill>
                <a:latin typeface="Verdana"/>
                <a:ea typeface="Verdana"/>
                <a:cs typeface="Verdana"/>
                <a:sym typeface="Verdana"/>
              </a:rPr>
              <a:t>Código de los Niños y Adolescentes · art. 8</a:t>
            </a:r>
            <a:endParaRPr/>
          </a:p>
        </p:txBody>
      </p:sp>
      <p:pic>
        <p:nvPicPr>
          <p:cNvPr id="199" name="Google Shape;199;p9" title="Logo Original.png"/>
          <p:cNvPicPr preferRelativeResize="0"/>
          <p:nvPr/>
        </p:nvPicPr>
        <p:blipFill>
          <a:blip r:embed="rId3">
            <a:alphaModFix/>
          </a:blip>
          <a:stretch>
            <a:fillRect/>
          </a:stretch>
        </p:blipFill>
        <p:spPr>
          <a:xfrm>
            <a:off x="10746859" y="228600"/>
            <a:ext cx="1374365" cy="13756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4" name="Shape 204"/>
        <p:cNvGrpSpPr/>
        <p:nvPr/>
      </p:nvGrpSpPr>
      <p:grpSpPr>
        <a:xfrm>
          <a:off x="0" y="0"/>
          <a:ext cx="0" cy="0"/>
          <a:chOff x="0" y="0"/>
          <a:chExt cx="0" cy="0"/>
        </a:xfrm>
      </p:grpSpPr>
      <p:sp>
        <p:nvSpPr>
          <p:cNvPr id="205" name="Google Shape;205;p10"/>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0"/>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0"/>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2 · ROSA NILA CHEVARRÍA</a:t>
            </a:r>
            <a:endParaRPr/>
          </a:p>
        </p:txBody>
      </p:sp>
      <p:sp>
        <p:nvSpPr>
          <p:cNvPr id="208" name="Google Shape;208;p10"/>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ENFOQUE DE FAMILIA DESDE LA ÓPTICA DE LA ABUELA</a:t>
            </a:r>
            <a:endParaRPr/>
          </a:p>
        </p:txBody>
      </p:sp>
      <p:sp>
        <p:nvSpPr>
          <p:cNvPr id="209" name="Google Shape;209;p10"/>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Proteger a un niño es también proteger a su padre y sus vínculos familiares</a:t>
            </a:r>
            <a:endParaRPr/>
          </a:p>
        </p:txBody>
      </p:sp>
      <p:sp>
        <p:nvSpPr>
          <p:cNvPr id="210" name="Google Shape;210;p10"/>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0"/>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212" name="Google Shape;212;p10"/>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08</a:t>
            </a:r>
            <a:endParaRPr/>
          </a:p>
        </p:txBody>
      </p:sp>
      <p:sp>
        <p:nvSpPr>
          <p:cNvPr id="213" name="Google Shape;213;p10"/>
          <p:cNvSpPr/>
          <p:nvPr/>
        </p:nvSpPr>
        <p:spPr>
          <a:xfrm>
            <a:off x="647700" y="914400"/>
            <a:ext cx="5191125" cy="1762125"/>
          </a:xfrm>
          <a:prstGeom prst="rect">
            <a:avLst/>
          </a:prstGeom>
          <a:noFill/>
          <a:ln>
            <a:noFill/>
          </a:ln>
        </p:spPr>
        <p:txBody>
          <a:bodyPr anchorCtr="0" anchor="t" bIns="0" lIns="0" spcFirstLastPara="1" rIns="0" wrap="square" tIns="0">
            <a:noAutofit/>
          </a:bodyPr>
          <a:lstStyle/>
          <a:p>
            <a:pPr indent="0" lvl="0" marL="0" marR="0" rtl="0" algn="l">
              <a:lnSpc>
                <a:spcPct val="94000"/>
              </a:lnSpc>
              <a:spcBef>
                <a:spcPts val="0"/>
              </a:spcBef>
              <a:spcAft>
                <a:spcPts val="0"/>
              </a:spcAft>
              <a:buClr>
                <a:srgbClr val="172554"/>
              </a:buClr>
              <a:buSzPts val="3450"/>
              <a:buFont typeface="Verdana"/>
              <a:buNone/>
            </a:pPr>
            <a:r>
              <a:rPr b="1" i="0" lang="en-US" sz="3450">
                <a:solidFill>
                  <a:srgbClr val="172554"/>
                </a:solidFill>
                <a:latin typeface="Verdana"/>
                <a:ea typeface="Verdana"/>
                <a:cs typeface="Verdana"/>
                <a:sym typeface="Verdana"/>
              </a:rPr>
              <a:t>El amor familiar</a:t>
            </a:r>
            <a:endParaRPr/>
          </a:p>
          <a:p>
            <a:pPr indent="0" lvl="0" marL="0" marR="0" rtl="0" algn="l">
              <a:lnSpc>
                <a:spcPct val="94000"/>
              </a:lnSpc>
              <a:spcBef>
                <a:spcPts val="0"/>
              </a:spcBef>
              <a:spcAft>
                <a:spcPts val="0"/>
              </a:spcAft>
              <a:buClr>
                <a:srgbClr val="172554"/>
              </a:buClr>
              <a:buSzPts val="3450"/>
              <a:buFont typeface="Verdana"/>
              <a:buNone/>
            </a:pPr>
            <a:r>
              <a:rPr b="1" i="0" lang="en-US" sz="3450">
                <a:solidFill>
                  <a:srgbClr val="172554"/>
                </a:solidFill>
                <a:latin typeface="Verdana"/>
                <a:ea typeface="Verdana"/>
                <a:cs typeface="Verdana"/>
                <a:sym typeface="Verdana"/>
              </a:rPr>
              <a:t>trasciende el tiempo</a:t>
            </a:r>
            <a:endParaRPr/>
          </a:p>
          <a:p>
            <a:pPr indent="0" lvl="0" marL="0" marR="0" rtl="0" algn="l">
              <a:lnSpc>
                <a:spcPct val="94000"/>
              </a:lnSpc>
              <a:spcBef>
                <a:spcPts val="0"/>
              </a:spcBef>
              <a:spcAft>
                <a:spcPts val="0"/>
              </a:spcAft>
              <a:buClr>
                <a:srgbClr val="172554"/>
              </a:buClr>
              <a:buSzPts val="3450"/>
              <a:buFont typeface="Verdana"/>
              <a:buNone/>
            </a:pPr>
            <a:r>
              <a:rPr b="1" i="0" lang="en-US" sz="3450">
                <a:solidFill>
                  <a:srgbClr val="172554"/>
                </a:solidFill>
                <a:latin typeface="Verdana"/>
                <a:ea typeface="Verdana"/>
                <a:cs typeface="Verdana"/>
                <a:sym typeface="Verdana"/>
              </a:rPr>
              <a:t>y el espacio</a:t>
            </a:r>
            <a:endParaRPr/>
          </a:p>
        </p:txBody>
      </p:sp>
      <p:sp>
        <p:nvSpPr>
          <p:cNvPr id="214" name="Google Shape;214;p10"/>
          <p:cNvSpPr/>
          <p:nvPr/>
        </p:nvSpPr>
        <p:spPr>
          <a:xfrm>
            <a:off x="647700" y="2895600"/>
            <a:ext cx="4476750" cy="2857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0"/>
          <p:cNvSpPr/>
          <p:nvPr/>
        </p:nvSpPr>
        <p:spPr>
          <a:xfrm>
            <a:off x="647700" y="3181350"/>
            <a:ext cx="5048250" cy="9525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82033"/>
              </a:buClr>
              <a:buSzPts val="1930"/>
              <a:buFont typeface="Verdana"/>
              <a:buNone/>
            </a:pPr>
            <a:r>
              <a:rPr b="1" i="1" lang="en-US" sz="1930">
                <a:solidFill>
                  <a:srgbClr val="182033"/>
                </a:solidFill>
                <a:latin typeface="Verdana"/>
                <a:ea typeface="Verdana"/>
                <a:cs typeface="Verdana"/>
                <a:sym typeface="Verdana"/>
              </a:rPr>
              <a:t>“Soy su abuela desde su concepción</a:t>
            </a:r>
            <a:endParaRPr/>
          </a:p>
          <a:p>
            <a:pPr indent="0" lvl="0" marL="0" marR="0" rtl="0" algn="l">
              <a:lnSpc>
                <a:spcPct val="112000"/>
              </a:lnSpc>
              <a:spcBef>
                <a:spcPts val="0"/>
              </a:spcBef>
              <a:spcAft>
                <a:spcPts val="0"/>
              </a:spcAft>
              <a:buClr>
                <a:srgbClr val="182033"/>
              </a:buClr>
              <a:buSzPts val="1930"/>
              <a:buFont typeface="Verdana"/>
              <a:buNone/>
            </a:pPr>
            <a:r>
              <a:rPr b="1" i="1" lang="en-US" sz="1930">
                <a:solidFill>
                  <a:srgbClr val="182033"/>
                </a:solidFill>
                <a:latin typeface="Verdana"/>
                <a:ea typeface="Verdana"/>
                <a:cs typeface="Verdana"/>
                <a:sym typeface="Verdana"/>
              </a:rPr>
              <a:t>y lo seré por toda la eternidad.”</a:t>
            </a:r>
            <a:endParaRPr/>
          </a:p>
        </p:txBody>
      </p:sp>
      <p:pic>
        <p:nvPicPr>
          <p:cNvPr id="216" name="Google Shape;216;p10" title="Logo Blanco 3.png"/>
          <p:cNvPicPr preferRelativeResize="0"/>
          <p:nvPr/>
        </p:nvPicPr>
        <p:blipFill>
          <a:blip r:embed="rId4">
            <a:alphaModFix/>
          </a:blip>
          <a:stretch>
            <a:fillRect/>
          </a:stretch>
        </p:blipFill>
        <p:spPr>
          <a:xfrm>
            <a:off x="11480775" y="5886010"/>
            <a:ext cx="466724" cy="46716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F7EF"/>
            </a:gs>
            <a:gs pos="52000">
              <a:srgbClr val="FFFDF9"/>
            </a:gs>
            <a:gs pos="100000">
              <a:srgbClr val="EAF1FA"/>
            </a:gs>
          </a:gsLst>
          <a:lin ang="0" scaled="0"/>
        </a:gradFill>
      </p:bgPr>
    </p:bg>
    <p:spTree>
      <p:nvGrpSpPr>
        <p:cNvPr id="221" name="Shape 221"/>
        <p:cNvGrpSpPr/>
        <p:nvPr/>
      </p:nvGrpSpPr>
      <p:grpSpPr>
        <a:xfrm>
          <a:off x="0" y="0"/>
          <a:ext cx="0" cy="0"/>
          <a:chOff x="0" y="0"/>
          <a:chExt cx="0" cy="0"/>
        </a:xfrm>
      </p:grpSpPr>
      <p:pic>
        <p:nvPicPr>
          <p:cNvPr id="222" name="Google Shape;222;p11"/>
          <p:cNvPicPr preferRelativeResize="0"/>
          <p:nvPr/>
        </p:nvPicPr>
        <p:blipFill rotWithShape="1">
          <a:blip r:embed="rId3">
            <a:alphaModFix/>
          </a:blip>
          <a:srcRect b="-2600" l="35642" r="2758" t="2600"/>
          <a:stretch/>
        </p:blipFill>
        <p:spPr>
          <a:xfrm>
            <a:off x="5810250" y="914400"/>
            <a:ext cx="5734050" cy="5238750"/>
          </a:xfrm>
          <a:prstGeom prst="roundRect">
            <a:avLst>
              <a:gd fmla="val 2182" name="adj"/>
            </a:avLst>
          </a:prstGeom>
          <a:noFill/>
          <a:ln>
            <a:noFill/>
          </a:ln>
        </p:spPr>
      </p:pic>
      <p:sp>
        <p:nvSpPr>
          <p:cNvPr id="223" name="Google Shape;223;p11"/>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3 · VÍCTOR AVENDAÑO</a:t>
            </a:r>
            <a:endParaRPr/>
          </a:p>
        </p:txBody>
      </p:sp>
      <p:sp>
        <p:nvSpPr>
          <p:cNvPr id="226" name="Google Shape;226;p11"/>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ENFOQUE DE FAMILIA DESDE LA ÓPTICA DE UN HIJO</a:t>
            </a:r>
            <a:endParaRPr/>
          </a:p>
        </p:txBody>
      </p:sp>
      <p:sp>
        <p:nvSpPr>
          <p:cNvPr id="227" name="Google Shape;227;p11"/>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En el contexto peruano</a:t>
            </a:r>
            <a:endParaRPr/>
          </a:p>
        </p:txBody>
      </p:sp>
      <p:sp>
        <p:nvSpPr>
          <p:cNvPr id="228" name="Google Shape;228;p11"/>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230" name="Google Shape;230;p11"/>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09</a:t>
            </a:r>
            <a:endParaRPr/>
          </a:p>
        </p:txBody>
      </p:sp>
      <p:sp>
        <p:nvSpPr>
          <p:cNvPr id="231" name="Google Shape;231;p11"/>
          <p:cNvSpPr/>
          <p:nvPr/>
        </p:nvSpPr>
        <p:spPr>
          <a:xfrm>
            <a:off x="647700" y="1009650"/>
            <a:ext cx="476250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278"/>
              <a:buFont typeface="Verdana"/>
              <a:buNone/>
            </a:pPr>
            <a:r>
              <a:rPr b="1" i="0" lang="en-US" sz="2279">
                <a:solidFill>
                  <a:srgbClr val="182033"/>
                </a:solidFill>
                <a:latin typeface="Verdana"/>
                <a:ea typeface="Verdana"/>
                <a:cs typeface="Verdana"/>
                <a:sym typeface="Verdana"/>
              </a:rPr>
              <a:t>El hijo no es objeto del conflicto: es sujeto de derechos</a:t>
            </a:r>
            <a:endParaRPr/>
          </a:p>
        </p:txBody>
      </p:sp>
      <p:sp>
        <p:nvSpPr>
          <p:cNvPr id="232" name="Google Shape;232;p11"/>
          <p:cNvSpPr/>
          <p:nvPr/>
        </p:nvSpPr>
        <p:spPr>
          <a:xfrm>
            <a:off x="704850" y="2809875"/>
            <a:ext cx="20002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875"/>
              <a:buFont typeface="Verdana"/>
              <a:buNone/>
            </a:pPr>
            <a:r>
              <a:rPr b="1" i="0" lang="en-US" sz="1875">
                <a:solidFill>
                  <a:srgbClr val="A92536"/>
                </a:solidFill>
                <a:latin typeface="Verdana"/>
                <a:ea typeface="Verdana"/>
                <a:cs typeface="Verdana"/>
                <a:sym typeface="Verdana"/>
              </a:rPr>
              <a:t>Dignidad</a:t>
            </a:r>
            <a:endParaRPr/>
          </a:p>
        </p:txBody>
      </p:sp>
      <p:sp>
        <p:nvSpPr>
          <p:cNvPr id="233" name="Google Shape;233;p11"/>
          <p:cNvSpPr/>
          <p:nvPr/>
        </p:nvSpPr>
        <p:spPr>
          <a:xfrm>
            <a:off x="2838450" y="2809875"/>
            <a:ext cx="20002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875"/>
              <a:buFont typeface="Verdana"/>
              <a:buNone/>
            </a:pPr>
            <a:r>
              <a:rPr b="1" i="0" lang="en-US" sz="1875">
                <a:solidFill>
                  <a:srgbClr val="172554"/>
                </a:solidFill>
                <a:latin typeface="Verdana"/>
                <a:ea typeface="Verdana"/>
                <a:cs typeface="Verdana"/>
                <a:sym typeface="Verdana"/>
              </a:rPr>
              <a:t>Identidad</a:t>
            </a:r>
            <a:endParaRPr/>
          </a:p>
        </p:txBody>
      </p:sp>
      <p:sp>
        <p:nvSpPr>
          <p:cNvPr id="234" name="Google Shape;234;p11"/>
          <p:cNvSpPr/>
          <p:nvPr/>
        </p:nvSpPr>
        <p:spPr>
          <a:xfrm>
            <a:off x="704850" y="3524250"/>
            <a:ext cx="20002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875"/>
              <a:buFont typeface="Verdana"/>
              <a:buNone/>
            </a:pPr>
            <a:r>
              <a:rPr b="1" i="0" lang="en-US" sz="1875">
                <a:solidFill>
                  <a:srgbClr val="172554"/>
                </a:solidFill>
                <a:latin typeface="Verdana"/>
                <a:ea typeface="Verdana"/>
                <a:cs typeface="Verdana"/>
                <a:sym typeface="Verdana"/>
              </a:rPr>
              <a:t>Estabilidad</a:t>
            </a:r>
            <a:endParaRPr/>
          </a:p>
        </p:txBody>
      </p:sp>
      <p:sp>
        <p:nvSpPr>
          <p:cNvPr id="235" name="Google Shape;235;p11"/>
          <p:cNvSpPr/>
          <p:nvPr/>
        </p:nvSpPr>
        <p:spPr>
          <a:xfrm>
            <a:off x="2838450" y="3524250"/>
            <a:ext cx="2190750" cy="3619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875"/>
              <a:buFont typeface="Verdana"/>
              <a:buNone/>
            </a:pPr>
            <a:r>
              <a:rPr b="1" i="0" lang="en-US" sz="1875">
                <a:solidFill>
                  <a:srgbClr val="A92536"/>
                </a:solidFill>
                <a:latin typeface="Verdana"/>
                <a:ea typeface="Verdana"/>
                <a:cs typeface="Verdana"/>
                <a:sym typeface="Verdana"/>
              </a:rPr>
              <a:t>Participación</a:t>
            </a:r>
            <a:endParaRPr/>
          </a:p>
        </p:txBody>
      </p:sp>
      <p:sp>
        <p:nvSpPr>
          <p:cNvPr id="236" name="Google Shape;236;p11"/>
          <p:cNvSpPr/>
          <p:nvPr/>
        </p:nvSpPr>
        <p:spPr>
          <a:xfrm>
            <a:off x="704850" y="4362450"/>
            <a:ext cx="4095750" cy="28575"/>
          </a:xfrm>
          <a:prstGeom prst="rect">
            <a:avLst/>
          </a:prstGeom>
          <a:solidFill>
            <a:srgbClr val="C89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a:off x="704850" y="4600575"/>
            <a:ext cx="4333875" cy="80962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82033"/>
              </a:buClr>
              <a:buSzPts val="1725"/>
              <a:buFont typeface="Verdana"/>
              <a:buNone/>
            </a:pPr>
            <a:r>
              <a:rPr b="1" i="0" lang="en-US" sz="1725">
                <a:solidFill>
                  <a:srgbClr val="182033"/>
                </a:solidFill>
                <a:latin typeface="Verdana"/>
                <a:ea typeface="Verdana"/>
                <a:cs typeface="Verdana"/>
                <a:sym typeface="Verdana"/>
              </a:rPr>
              <a:t>Toda decisión familiar debe mirar primero su experiencia concreta.</a:t>
            </a:r>
            <a:endParaRPr/>
          </a:p>
        </p:txBody>
      </p:sp>
      <p:pic>
        <p:nvPicPr>
          <p:cNvPr id="238" name="Google Shape;238;p11" title="Logo Original.png"/>
          <p:cNvPicPr preferRelativeResize="0"/>
          <p:nvPr/>
        </p:nvPicPr>
        <p:blipFill>
          <a:blip r:embed="rId4">
            <a:alphaModFix/>
          </a:blip>
          <a:stretch>
            <a:fillRect/>
          </a:stretch>
        </p:blipFill>
        <p:spPr>
          <a:xfrm>
            <a:off x="11353800" y="149312"/>
            <a:ext cx="767424" cy="76816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8ECEE"/>
            </a:gs>
            <a:gs pos="48000">
              <a:srgbClr val="FFFDF9"/>
            </a:gs>
            <a:gs pos="100000">
              <a:srgbClr val="E7EEF9"/>
            </a:gs>
          </a:gsLst>
          <a:lin ang="0" scaled="0"/>
        </a:gradFill>
      </p:bgPr>
    </p:bg>
    <p:spTree>
      <p:nvGrpSpPr>
        <p:cNvPr id="243" name="Shape 243"/>
        <p:cNvGrpSpPr/>
        <p:nvPr/>
      </p:nvGrpSpPr>
      <p:grpSpPr>
        <a:xfrm>
          <a:off x="0" y="0"/>
          <a:ext cx="0" cy="0"/>
          <a:chOff x="0" y="0"/>
          <a:chExt cx="0" cy="0"/>
        </a:xfrm>
      </p:grpSpPr>
      <p:sp>
        <p:nvSpPr>
          <p:cNvPr id="244" name="Google Shape;244;p12"/>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2"/>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2"/>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3 · VÍCTOR AVENDAÑO</a:t>
            </a:r>
            <a:endParaRPr/>
          </a:p>
        </p:txBody>
      </p:sp>
      <p:sp>
        <p:nvSpPr>
          <p:cNvPr id="247" name="Google Shape;247;p12"/>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ENFOQUE DE FAMILIA DESDE LA ÓPTICA DE UN HIJO</a:t>
            </a:r>
            <a:endParaRPr/>
          </a:p>
        </p:txBody>
      </p:sp>
      <p:sp>
        <p:nvSpPr>
          <p:cNvPr id="248" name="Google Shape;248;p12"/>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En el contexto peruano</a:t>
            </a:r>
            <a:endParaRPr/>
          </a:p>
        </p:txBody>
      </p:sp>
      <p:sp>
        <p:nvSpPr>
          <p:cNvPr id="249" name="Google Shape;249;p12"/>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2"/>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251" name="Google Shape;251;p12"/>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10</a:t>
            </a:r>
            <a:endParaRPr/>
          </a:p>
        </p:txBody>
      </p:sp>
      <p:sp>
        <p:nvSpPr>
          <p:cNvPr id="252" name="Google Shape;252;p12"/>
          <p:cNvSpPr/>
          <p:nvPr/>
        </p:nvSpPr>
        <p:spPr>
          <a:xfrm>
            <a:off x="647700" y="1009650"/>
            <a:ext cx="885825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925"/>
              <a:buFont typeface="Verdana"/>
              <a:buNone/>
            </a:pPr>
            <a:r>
              <a:rPr b="1" i="0" lang="en-US" sz="2925">
                <a:solidFill>
                  <a:srgbClr val="182033"/>
                </a:solidFill>
                <a:latin typeface="Verdana"/>
                <a:ea typeface="Verdana"/>
                <a:cs typeface="Verdana"/>
                <a:sym typeface="Verdana"/>
              </a:rPr>
              <a:t>Desde la óptica de un hijo, la pregunta jurídica cambia</a:t>
            </a:r>
            <a:endParaRPr/>
          </a:p>
        </p:txBody>
      </p:sp>
      <p:sp>
        <p:nvSpPr>
          <p:cNvPr id="253" name="Google Shape;253;p12"/>
          <p:cNvSpPr/>
          <p:nvPr/>
        </p:nvSpPr>
        <p:spPr>
          <a:xfrm>
            <a:off x="762000" y="2238375"/>
            <a:ext cx="4000500" cy="3048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1350"/>
              <a:buFont typeface="Verdana"/>
              <a:buNone/>
            </a:pPr>
            <a:r>
              <a:rPr b="1" i="0" lang="en-US" sz="1350">
                <a:solidFill>
                  <a:srgbClr val="667085"/>
                </a:solidFill>
                <a:latin typeface="Verdana"/>
                <a:ea typeface="Verdana"/>
                <a:cs typeface="Verdana"/>
                <a:sym typeface="Verdana"/>
              </a:rPr>
              <a:t>La disputa adulta pregunta:</a:t>
            </a:r>
            <a:endParaRPr/>
          </a:p>
        </p:txBody>
      </p:sp>
      <p:sp>
        <p:nvSpPr>
          <p:cNvPr id="254" name="Google Shape;254;p12"/>
          <p:cNvSpPr/>
          <p:nvPr/>
        </p:nvSpPr>
        <p:spPr>
          <a:xfrm>
            <a:off x="762000" y="2638425"/>
            <a:ext cx="8286750" cy="1000125"/>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A5A8AF"/>
              </a:buClr>
              <a:buSzPts val="2700"/>
              <a:buFont typeface="Verdana"/>
              <a:buNone/>
            </a:pPr>
            <a:r>
              <a:rPr b="1" i="0" lang="en-US" sz="2700">
                <a:solidFill>
                  <a:srgbClr val="A5A8AF"/>
                </a:solidFill>
                <a:latin typeface="Verdana"/>
                <a:ea typeface="Verdana"/>
                <a:cs typeface="Verdana"/>
                <a:sym typeface="Verdana"/>
              </a:rPr>
              <a:t>¿Quién tiene mayor</a:t>
            </a:r>
            <a:endParaRPr/>
          </a:p>
          <a:p>
            <a:pPr indent="0" lvl="0" marL="0" marR="0" rtl="0" algn="l">
              <a:lnSpc>
                <a:spcPct val="102000"/>
              </a:lnSpc>
              <a:spcBef>
                <a:spcPts val="0"/>
              </a:spcBef>
              <a:spcAft>
                <a:spcPts val="0"/>
              </a:spcAft>
              <a:buClr>
                <a:srgbClr val="A5A8AF"/>
              </a:buClr>
              <a:buSzPts val="2700"/>
              <a:buFont typeface="Verdana"/>
              <a:buNone/>
            </a:pPr>
            <a:r>
              <a:rPr b="1" i="0" lang="en-US" sz="2700">
                <a:solidFill>
                  <a:srgbClr val="A5A8AF"/>
                </a:solidFill>
                <a:latin typeface="Verdana"/>
                <a:ea typeface="Verdana"/>
                <a:cs typeface="Verdana"/>
                <a:sym typeface="Verdana"/>
              </a:rPr>
              <a:t>derecho sobre la tenencia?</a:t>
            </a:r>
            <a:endParaRPr/>
          </a:p>
        </p:txBody>
      </p:sp>
      <p:sp>
        <p:nvSpPr>
          <p:cNvPr id="255" name="Google Shape;255;p12"/>
          <p:cNvSpPr/>
          <p:nvPr/>
        </p:nvSpPr>
        <p:spPr>
          <a:xfrm>
            <a:off x="762000" y="3876675"/>
            <a:ext cx="10572750" cy="19050"/>
          </a:xfrm>
          <a:prstGeom prst="rect">
            <a:avLst/>
          </a:prstGeom>
          <a:solidFill>
            <a:srgbClr val="C89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2"/>
          <p:cNvSpPr/>
          <p:nvPr/>
        </p:nvSpPr>
        <p:spPr>
          <a:xfrm>
            <a:off x="762000" y="4200525"/>
            <a:ext cx="4000500" cy="3048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1350"/>
              <a:buFont typeface="Verdana"/>
              <a:buNone/>
            </a:pPr>
            <a:r>
              <a:rPr b="1" i="0" lang="en-US" sz="1350">
                <a:solidFill>
                  <a:srgbClr val="A92536"/>
                </a:solidFill>
                <a:latin typeface="Verdana"/>
                <a:ea typeface="Verdana"/>
                <a:cs typeface="Verdana"/>
                <a:sym typeface="Verdana"/>
              </a:rPr>
              <a:t>La mirada del hijo pregunta:</a:t>
            </a:r>
            <a:endParaRPr/>
          </a:p>
        </p:txBody>
      </p:sp>
      <p:sp>
        <p:nvSpPr>
          <p:cNvPr id="257" name="Google Shape;257;p12"/>
          <p:cNvSpPr/>
          <p:nvPr/>
        </p:nvSpPr>
        <p:spPr>
          <a:xfrm>
            <a:off x="762000" y="4600575"/>
            <a:ext cx="10096500" cy="1066800"/>
          </a:xfrm>
          <a:prstGeom prst="rect">
            <a:avLst/>
          </a:prstGeom>
          <a:noFill/>
          <a:ln>
            <a:noFill/>
          </a:ln>
        </p:spPr>
        <p:txBody>
          <a:bodyPr anchorCtr="0" anchor="t" bIns="0" lIns="0" spcFirstLastPara="1" rIns="0" wrap="square" tIns="0">
            <a:noAutofit/>
          </a:bodyPr>
          <a:lstStyle/>
          <a:p>
            <a:pPr indent="0" lvl="0" marL="0" marR="0" rtl="0" algn="l">
              <a:lnSpc>
                <a:spcPct val="102000"/>
              </a:lnSpc>
              <a:spcBef>
                <a:spcPts val="0"/>
              </a:spcBef>
              <a:spcAft>
                <a:spcPts val="0"/>
              </a:spcAft>
              <a:buClr>
                <a:srgbClr val="172554"/>
              </a:buClr>
              <a:buSzPts val="2925"/>
              <a:buFont typeface="Verdana"/>
              <a:buNone/>
            </a:pPr>
            <a:r>
              <a:rPr b="1" i="0" lang="en-US" sz="2925">
                <a:solidFill>
                  <a:srgbClr val="172554"/>
                </a:solidFill>
                <a:latin typeface="Verdana"/>
                <a:ea typeface="Verdana"/>
                <a:cs typeface="Verdana"/>
                <a:sym typeface="Verdana"/>
              </a:rPr>
              <a:t>¿Qué solución protege mejor su estabilidad,</a:t>
            </a:r>
            <a:endParaRPr/>
          </a:p>
          <a:p>
            <a:pPr indent="0" lvl="0" marL="0" marR="0" rtl="0" algn="l">
              <a:lnSpc>
                <a:spcPct val="102000"/>
              </a:lnSpc>
              <a:spcBef>
                <a:spcPts val="0"/>
              </a:spcBef>
              <a:spcAft>
                <a:spcPts val="0"/>
              </a:spcAft>
              <a:buClr>
                <a:srgbClr val="172554"/>
              </a:buClr>
              <a:buSzPts val="2925"/>
              <a:buFont typeface="Verdana"/>
              <a:buNone/>
            </a:pPr>
            <a:r>
              <a:rPr b="1" i="0" lang="en-US" sz="2925">
                <a:solidFill>
                  <a:srgbClr val="172554"/>
                </a:solidFill>
                <a:latin typeface="Verdana"/>
                <a:ea typeface="Verdana"/>
                <a:cs typeface="Verdana"/>
                <a:sym typeface="Verdana"/>
              </a:rPr>
              <a:t>seguridad y continuidad de vínculos?</a:t>
            </a:r>
            <a:endParaRPr/>
          </a:p>
        </p:txBody>
      </p:sp>
      <p:sp>
        <p:nvSpPr>
          <p:cNvPr id="258" name="Google Shape;258;p12"/>
          <p:cNvSpPr/>
          <p:nvPr/>
        </p:nvSpPr>
        <p:spPr>
          <a:xfrm>
            <a:off x="762000" y="5772150"/>
            <a:ext cx="10287000" cy="381000"/>
          </a:xfrm>
          <a:prstGeom prst="rect">
            <a:avLst/>
          </a:prstGeom>
          <a:noFill/>
          <a:ln>
            <a:noFill/>
          </a:ln>
        </p:spPr>
        <p:txBody>
          <a:bodyPr anchorCtr="0" anchor="t" bIns="0" lIns="0" spcFirstLastPara="1" rIns="0" wrap="square" tIns="0">
            <a:noAutofit/>
          </a:bodyPr>
          <a:lstStyle/>
          <a:p>
            <a:pPr indent="0" lvl="0" marL="0" marR="0" rtl="0" algn="ctr">
              <a:lnSpc>
                <a:spcPct val="105000"/>
              </a:lnSpc>
              <a:spcBef>
                <a:spcPts val="0"/>
              </a:spcBef>
              <a:spcAft>
                <a:spcPts val="0"/>
              </a:spcAft>
              <a:buClr>
                <a:srgbClr val="182033"/>
              </a:buClr>
              <a:buSzPts val="1500"/>
              <a:buFont typeface="Verdana"/>
              <a:buNone/>
            </a:pPr>
            <a:r>
              <a:rPr b="0" i="0" lang="en-US" sz="1500">
                <a:solidFill>
                  <a:srgbClr val="182033"/>
                </a:solidFill>
                <a:latin typeface="Verdana"/>
                <a:ea typeface="Verdana"/>
                <a:cs typeface="Verdana"/>
                <a:sym typeface="Verdana"/>
              </a:rPr>
              <a:t>No se trata de repartir tiempo entre adultos. Se trata de preservar una vida en desarrollo.</a:t>
            </a:r>
            <a:endParaRPr/>
          </a:p>
        </p:txBody>
      </p:sp>
      <p:pic>
        <p:nvPicPr>
          <p:cNvPr id="259" name="Google Shape;259;p12" title="Logo Original.png"/>
          <p:cNvPicPr preferRelativeResize="0"/>
          <p:nvPr/>
        </p:nvPicPr>
        <p:blipFill>
          <a:blip r:embed="rId3">
            <a:alphaModFix/>
          </a:blip>
          <a:stretch>
            <a:fillRect/>
          </a:stretch>
        </p:blipFill>
        <p:spPr>
          <a:xfrm>
            <a:off x="10746859" y="228600"/>
            <a:ext cx="1374365" cy="13756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BF7EF"/>
            </a:gs>
            <a:gs pos="52000">
              <a:srgbClr val="FFFDF9"/>
            </a:gs>
            <a:gs pos="100000">
              <a:srgbClr val="EAF1FA"/>
            </a:gs>
          </a:gsLst>
          <a:lin ang="0" scaled="0"/>
        </a:gradFill>
      </p:bgPr>
    </p:bg>
    <p:spTree>
      <p:nvGrpSpPr>
        <p:cNvPr id="264" name="Shape 264"/>
        <p:cNvGrpSpPr/>
        <p:nvPr/>
      </p:nvGrpSpPr>
      <p:grpSpPr>
        <a:xfrm>
          <a:off x="0" y="0"/>
          <a:ext cx="0" cy="0"/>
          <a:chOff x="0" y="0"/>
          <a:chExt cx="0" cy="0"/>
        </a:xfrm>
      </p:grpSpPr>
      <p:sp>
        <p:nvSpPr>
          <p:cNvPr id="265" name="Google Shape;265;p13"/>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
          <p:cNvSpPr/>
          <p:nvPr/>
        </p:nvSpPr>
        <p:spPr>
          <a:xfrm>
            <a:off x="0" y="85725"/>
            <a:ext cx="2000250" cy="47625"/>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3"/>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975"/>
              <a:buFont typeface="Verdana"/>
              <a:buNone/>
            </a:pPr>
            <a:r>
              <a:rPr b="1" i="0" lang="en-US" sz="975">
                <a:solidFill>
                  <a:srgbClr val="A92536"/>
                </a:solidFill>
                <a:latin typeface="Verdana"/>
                <a:ea typeface="Verdana"/>
                <a:cs typeface="Verdana"/>
                <a:sym typeface="Verdana"/>
              </a:rPr>
              <a:t>INTERVENCIÓN 3 · VÍCTOR AVENDAÑO</a:t>
            </a:r>
            <a:endParaRPr/>
          </a:p>
        </p:txBody>
      </p:sp>
      <p:sp>
        <p:nvSpPr>
          <p:cNvPr id="268" name="Google Shape;268;p13"/>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1050"/>
              <a:buFont typeface="Verdana"/>
              <a:buNone/>
            </a:pPr>
            <a:r>
              <a:rPr b="1" i="0" lang="en-US" sz="1050">
                <a:solidFill>
                  <a:srgbClr val="172554"/>
                </a:solidFill>
                <a:latin typeface="Verdana"/>
                <a:ea typeface="Verdana"/>
                <a:cs typeface="Verdana"/>
                <a:sym typeface="Verdana"/>
              </a:rPr>
              <a:t>ENFOQUE DE FAMILIA DESDE LA ÓPTICA DE UN HIJO</a:t>
            </a:r>
            <a:endParaRPr/>
          </a:p>
        </p:txBody>
      </p:sp>
      <p:sp>
        <p:nvSpPr>
          <p:cNvPr id="269" name="Google Shape;269;p13"/>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667085"/>
              </a:buClr>
              <a:buSzPts val="975"/>
              <a:buFont typeface="Verdana"/>
              <a:buNone/>
            </a:pPr>
            <a:r>
              <a:rPr b="0" i="0" lang="en-US" sz="975">
                <a:solidFill>
                  <a:srgbClr val="667085"/>
                </a:solidFill>
                <a:latin typeface="Verdana"/>
                <a:ea typeface="Verdana"/>
                <a:cs typeface="Verdana"/>
                <a:sym typeface="Verdana"/>
              </a:rPr>
              <a:t>En el contexto peruano</a:t>
            </a:r>
            <a:endParaRPr/>
          </a:p>
        </p:txBody>
      </p:sp>
      <p:sp>
        <p:nvSpPr>
          <p:cNvPr id="270" name="Google Shape;270;p13"/>
          <p:cNvSpPr/>
          <p:nvPr/>
        </p:nvSpPr>
        <p:spPr>
          <a:xfrm>
            <a:off x="647700" y="6419850"/>
            <a:ext cx="11172825" cy="9525"/>
          </a:xfrm>
          <a:prstGeom prst="rect">
            <a:avLst/>
          </a:prstGeom>
          <a:solidFill>
            <a:srgbClr val="D9D4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3"/>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975"/>
              <a:buFont typeface="Verdana"/>
              <a:buNone/>
            </a:pPr>
            <a:r>
              <a:rPr b="1" i="0" lang="en-US" sz="975">
                <a:solidFill>
                  <a:srgbClr val="172554"/>
                </a:solidFill>
                <a:latin typeface="Verdana"/>
                <a:ea typeface="Verdana"/>
                <a:cs typeface="Verdana"/>
                <a:sym typeface="Verdana"/>
              </a:rPr>
              <a:t>www.PadresPresentes.pe</a:t>
            </a:r>
            <a:endParaRPr/>
          </a:p>
        </p:txBody>
      </p:sp>
      <p:sp>
        <p:nvSpPr>
          <p:cNvPr id="272" name="Google Shape;272;p13"/>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667085"/>
              </a:buClr>
              <a:buSzPts val="975"/>
              <a:buFont typeface="Verdana"/>
              <a:buNone/>
            </a:pPr>
            <a:r>
              <a:rPr b="1" i="0" lang="en-US" sz="975">
                <a:solidFill>
                  <a:srgbClr val="667085"/>
                </a:solidFill>
                <a:latin typeface="Verdana"/>
                <a:ea typeface="Verdana"/>
                <a:cs typeface="Verdana"/>
                <a:sym typeface="Verdana"/>
              </a:rPr>
              <a:t>11</a:t>
            </a:r>
            <a:endParaRPr/>
          </a:p>
        </p:txBody>
      </p:sp>
      <p:sp>
        <p:nvSpPr>
          <p:cNvPr id="273" name="Google Shape;273;p13"/>
          <p:cNvSpPr/>
          <p:nvPr/>
        </p:nvSpPr>
        <p:spPr>
          <a:xfrm>
            <a:off x="647700" y="1009650"/>
            <a:ext cx="8858250" cy="100012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182033"/>
              </a:buClr>
              <a:buSzPts val="2925"/>
              <a:buFont typeface="Verdana"/>
              <a:buNone/>
            </a:pPr>
            <a:r>
              <a:rPr b="1" i="0" lang="en-US" sz="2925">
                <a:solidFill>
                  <a:srgbClr val="182033"/>
                </a:solidFill>
                <a:latin typeface="Verdana"/>
                <a:ea typeface="Verdana"/>
                <a:cs typeface="Verdana"/>
                <a:sym typeface="Verdana"/>
              </a:rPr>
              <a:t>El interés superior debe materializarse, no solo invocarse</a:t>
            </a:r>
            <a:endParaRPr/>
          </a:p>
        </p:txBody>
      </p:sp>
      <p:sp>
        <p:nvSpPr>
          <p:cNvPr id="274" name="Google Shape;274;p13"/>
          <p:cNvSpPr/>
          <p:nvPr/>
        </p:nvSpPr>
        <p:spPr>
          <a:xfrm>
            <a:off x="800100" y="2352675"/>
            <a:ext cx="2286000" cy="5334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2850"/>
              <a:buFont typeface="Verdana"/>
              <a:buNone/>
            </a:pPr>
            <a:r>
              <a:rPr b="1" i="0" lang="en-US" sz="2850">
                <a:solidFill>
                  <a:srgbClr val="A92536"/>
                </a:solidFill>
                <a:latin typeface="Verdana"/>
                <a:ea typeface="Verdana"/>
                <a:cs typeface="Verdana"/>
                <a:sym typeface="Verdana"/>
              </a:rPr>
              <a:t>HECHOS</a:t>
            </a:r>
            <a:endParaRPr/>
          </a:p>
        </p:txBody>
      </p:sp>
      <p:sp>
        <p:nvSpPr>
          <p:cNvPr id="275" name="Google Shape;275;p13"/>
          <p:cNvSpPr/>
          <p:nvPr/>
        </p:nvSpPr>
        <p:spPr>
          <a:xfrm>
            <a:off x="3238500" y="2352675"/>
            <a:ext cx="2286000" cy="5334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2850"/>
              <a:buFont typeface="Verdana"/>
              <a:buNone/>
            </a:pPr>
            <a:r>
              <a:rPr b="1" i="0" lang="en-US" sz="2850">
                <a:solidFill>
                  <a:srgbClr val="172554"/>
                </a:solidFill>
                <a:latin typeface="Verdana"/>
                <a:ea typeface="Verdana"/>
                <a:cs typeface="Verdana"/>
                <a:sym typeface="Verdana"/>
              </a:rPr>
              <a:t>PRUEBAS</a:t>
            </a:r>
            <a:endParaRPr/>
          </a:p>
        </p:txBody>
      </p:sp>
      <p:sp>
        <p:nvSpPr>
          <p:cNvPr id="276" name="Google Shape;276;p13"/>
          <p:cNvSpPr/>
          <p:nvPr/>
        </p:nvSpPr>
        <p:spPr>
          <a:xfrm>
            <a:off x="5724525" y="2352675"/>
            <a:ext cx="2286000" cy="5334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A92536"/>
              </a:buClr>
              <a:buSzPts val="2850"/>
              <a:buFont typeface="Verdana"/>
              <a:buNone/>
            </a:pPr>
            <a:r>
              <a:rPr b="1" i="0" lang="en-US" sz="2850">
                <a:solidFill>
                  <a:srgbClr val="A92536"/>
                </a:solidFill>
                <a:latin typeface="Verdana"/>
                <a:ea typeface="Verdana"/>
                <a:cs typeface="Verdana"/>
                <a:sym typeface="Verdana"/>
              </a:rPr>
              <a:t>ESCUCHA</a:t>
            </a:r>
            <a:endParaRPr/>
          </a:p>
        </p:txBody>
      </p:sp>
      <p:sp>
        <p:nvSpPr>
          <p:cNvPr id="277" name="Google Shape;277;p13"/>
          <p:cNvSpPr/>
          <p:nvPr/>
        </p:nvSpPr>
        <p:spPr>
          <a:xfrm>
            <a:off x="8134350" y="2352675"/>
            <a:ext cx="3048000" cy="5334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172554"/>
              </a:buClr>
              <a:buSzPts val="2850"/>
              <a:buFont typeface="Verdana"/>
              <a:buNone/>
            </a:pPr>
            <a:r>
              <a:rPr b="1" i="0" lang="en-US" sz="2850">
                <a:solidFill>
                  <a:srgbClr val="172554"/>
                </a:solidFill>
                <a:latin typeface="Verdana"/>
                <a:ea typeface="Verdana"/>
                <a:cs typeface="Verdana"/>
                <a:sym typeface="Verdana"/>
              </a:rPr>
              <a:t>MOTIVACIÓN</a:t>
            </a:r>
            <a:endParaRPr/>
          </a:p>
        </p:txBody>
      </p:sp>
      <p:sp>
        <p:nvSpPr>
          <p:cNvPr id="278" name="Google Shape;278;p13"/>
          <p:cNvSpPr/>
          <p:nvPr/>
        </p:nvSpPr>
        <p:spPr>
          <a:xfrm>
            <a:off x="800100" y="3143250"/>
            <a:ext cx="10382250" cy="38100"/>
          </a:xfrm>
          <a:prstGeom prst="rect">
            <a:avLst/>
          </a:prstGeom>
          <a:solidFill>
            <a:srgbClr val="C89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3"/>
          <p:cNvSpPr/>
          <p:nvPr/>
        </p:nvSpPr>
        <p:spPr>
          <a:xfrm>
            <a:off x="1238250" y="3648075"/>
            <a:ext cx="9620250" cy="571500"/>
          </a:xfrm>
          <a:prstGeom prst="rect">
            <a:avLst/>
          </a:prstGeom>
          <a:noFill/>
          <a:ln>
            <a:noFill/>
          </a:ln>
        </p:spPr>
        <p:txBody>
          <a:bodyPr anchorCtr="0" anchor="t" bIns="0" lIns="0" spcFirstLastPara="1" rIns="0" wrap="square" tIns="0">
            <a:noAutofit/>
          </a:bodyPr>
          <a:lstStyle/>
          <a:p>
            <a:pPr indent="0" lvl="0" marL="0" marR="0" rtl="0" algn="ctr">
              <a:lnSpc>
                <a:spcPct val="105000"/>
              </a:lnSpc>
              <a:spcBef>
                <a:spcPts val="0"/>
              </a:spcBef>
              <a:spcAft>
                <a:spcPts val="0"/>
              </a:spcAft>
              <a:buClr>
                <a:srgbClr val="182033"/>
              </a:buClr>
              <a:buSzPts val="1785"/>
              <a:buFont typeface="Verdana"/>
              <a:buNone/>
            </a:pPr>
            <a:r>
              <a:rPr b="1" i="0" lang="en-US" sz="1786">
                <a:solidFill>
                  <a:srgbClr val="182033"/>
                </a:solidFill>
                <a:latin typeface="Verdana"/>
                <a:ea typeface="Verdana"/>
                <a:cs typeface="Verdana"/>
                <a:sym typeface="Verdana"/>
              </a:rPr>
              <a:t>La regla general es preservar un entorno familiar seguro, afectivo y estable.</a:t>
            </a:r>
            <a:endParaRPr/>
          </a:p>
        </p:txBody>
      </p:sp>
      <p:sp>
        <p:nvSpPr>
          <p:cNvPr id="280" name="Google Shape;280;p13"/>
          <p:cNvSpPr/>
          <p:nvPr/>
        </p:nvSpPr>
        <p:spPr>
          <a:xfrm>
            <a:off x="1666875" y="4514850"/>
            <a:ext cx="8763000" cy="85725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667085"/>
              </a:buClr>
              <a:buSzPts val="1725"/>
              <a:buFont typeface="Verdana"/>
              <a:buNone/>
            </a:pPr>
            <a:r>
              <a:rPr b="0" i="0" lang="en-US" sz="1725">
                <a:solidFill>
                  <a:srgbClr val="667085"/>
                </a:solidFill>
                <a:latin typeface="Verdana"/>
                <a:ea typeface="Verdana"/>
                <a:cs typeface="Verdana"/>
                <a:sym typeface="Verdana"/>
              </a:rPr>
              <a:t>La protección exige actuar ante violencia o riesgo comprobado, sin instrumentalizar al hijo ni romper vínculos por simple fórmula.</a:t>
            </a:r>
            <a:endParaRPr/>
          </a:p>
        </p:txBody>
      </p:sp>
      <p:sp>
        <p:nvSpPr>
          <p:cNvPr id="281" name="Google Shape;281;p13"/>
          <p:cNvSpPr/>
          <p:nvPr/>
        </p:nvSpPr>
        <p:spPr>
          <a:xfrm>
            <a:off x="2047875" y="5829300"/>
            <a:ext cx="8096250" cy="266700"/>
          </a:xfrm>
          <a:prstGeom prst="rect">
            <a:avLst/>
          </a:prstGeom>
          <a:noFill/>
          <a:ln>
            <a:noFill/>
          </a:ln>
        </p:spPr>
        <p:txBody>
          <a:bodyPr anchorCtr="0" anchor="t" bIns="0" lIns="0" spcFirstLastPara="1" rIns="0" wrap="square" tIns="0">
            <a:noAutofit/>
          </a:bodyPr>
          <a:lstStyle/>
          <a:p>
            <a:pPr indent="0" lvl="0" marL="0" marR="0" rtl="0" algn="ctr">
              <a:lnSpc>
                <a:spcPct val="105000"/>
              </a:lnSpc>
              <a:spcBef>
                <a:spcPts val="0"/>
              </a:spcBef>
              <a:spcAft>
                <a:spcPts val="0"/>
              </a:spcAft>
              <a:buClr>
                <a:srgbClr val="172554"/>
              </a:buClr>
              <a:buSzPts val="1125"/>
              <a:buFont typeface="Verdana"/>
              <a:buNone/>
            </a:pPr>
            <a:r>
              <a:rPr b="0" i="0" lang="en-US" sz="1125">
                <a:solidFill>
                  <a:srgbClr val="172554"/>
                </a:solidFill>
                <a:latin typeface="Verdana"/>
                <a:ea typeface="Verdana"/>
                <a:cs typeface="Verdana"/>
                <a:sym typeface="Verdana"/>
              </a:rPr>
              <a:t>Constitución, art. 4 · TC: Exps. 03744-2007-PHC/TC y 04058-2012-PA/TC</a:t>
            </a:r>
            <a:endParaRPr/>
          </a:p>
        </p:txBody>
      </p:sp>
      <p:pic>
        <p:nvPicPr>
          <p:cNvPr id="282" name="Google Shape;282;p13" title="Logo Original.png"/>
          <p:cNvPicPr preferRelativeResize="0"/>
          <p:nvPr/>
        </p:nvPicPr>
        <p:blipFill>
          <a:blip r:embed="rId3">
            <a:alphaModFix/>
          </a:blip>
          <a:stretch>
            <a:fillRect/>
          </a:stretch>
        </p:blipFill>
        <p:spPr>
          <a:xfrm>
            <a:off x="10746859" y="228600"/>
            <a:ext cx="1374365" cy="1375699"/>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1C49"/>
            </a:gs>
            <a:gs pos="58000">
              <a:srgbClr val="203A78"/>
            </a:gs>
            <a:gs pos="100000">
              <a:srgbClr val="5C2747"/>
            </a:gs>
          </a:gsLst>
          <a:lin ang="1080000" scaled="0"/>
        </a:gradFill>
      </p:bgPr>
    </p:bg>
    <p:spTree>
      <p:nvGrpSpPr>
        <p:cNvPr id="287" name="Shape 287"/>
        <p:cNvGrpSpPr/>
        <p:nvPr/>
      </p:nvGrpSpPr>
      <p:grpSpPr>
        <a:xfrm>
          <a:off x="0" y="0"/>
          <a:ext cx="0" cy="0"/>
          <a:chOff x="0" y="0"/>
          <a:chExt cx="0" cy="0"/>
        </a:xfrm>
      </p:grpSpPr>
      <p:sp>
        <p:nvSpPr>
          <p:cNvPr id="288" name="Google Shape;288;p14"/>
          <p:cNvSpPr/>
          <p:nvPr/>
        </p:nvSpPr>
        <p:spPr>
          <a:xfrm>
            <a:off x="0" y="0"/>
            <a:ext cx="12192000" cy="85725"/>
          </a:xfrm>
          <a:prstGeom prst="rect">
            <a:avLst/>
          </a:prstGeom>
          <a:gradFill>
            <a:gsLst>
              <a:gs pos="0">
                <a:srgbClr val="172554"/>
              </a:gs>
              <a:gs pos="62000">
                <a:srgbClr val="2E4C8B"/>
              </a:gs>
              <a:gs pos="100000">
                <a:srgbClr val="A9253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4"/>
          <p:cNvSpPr/>
          <p:nvPr/>
        </p:nvSpPr>
        <p:spPr>
          <a:xfrm>
            <a:off x="0" y="85725"/>
            <a:ext cx="2000250" cy="47625"/>
          </a:xfrm>
          <a:prstGeom prst="rect">
            <a:avLst/>
          </a:prstGeom>
          <a:solidFill>
            <a:srgbClr val="C89B3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p:nvPr/>
        </p:nvSpPr>
        <p:spPr>
          <a:xfrm>
            <a:off x="647700" y="228600"/>
            <a:ext cx="809625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E9D8A6"/>
              </a:buClr>
              <a:buSzPts val="975"/>
              <a:buFont typeface="Verdana"/>
              <a:buNone/>
            </a:pPr>
            <a:r>
              <a:rPr b="1" i="0" lang="en-US" sz="975">
                <a:solidFill>
                  <a:srgbClr val="E9D8A6"/>
                </a:solidFill>
                <a:latin typeface="Verdana"/>
                <a:ea typeface="Verdana"/>
                <a:cs typeface="Verdana"/>
                <a:sym typeface="Verdana"/>
              </a:rPr>
              <a:t>SÍNTESIS</a:t>
            </a:r>
            <a:endParaRPr/>
          </a:p>
        </p:txBody>
      </p:sp>
      <p:sp>
        <p:nvSpPr>
          <p:cNvPr id="291" name="Google Shape;291;p14"/>
          <p:cNvSpPr/>
          <p:nvPr/>
        </p:nvSpPr>
        <p:spPr>
          <a:xfrm>
            <a:off x="647700" y="438150"/>
            <a:ext cx="8572500" cy="190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1050"/>
              <a:buFont typeface="Verdana"/>
              <a:buNone/>
            </a:pPr>
            <a:r>
              <a:rPr b="1" i="0" lang="en-US" sz="1050">
                <a:solidFill>
                  <a:srgbClr val="FFFFFF"/>
                </a:solidFill>
                <a:latin typeface="Verdana"/>
                <a:ea typeface="Verdana"/>
                <a:cs typeface="Verdana"/>
                <a:sym typeface="Verdana"/>
              </a:rPr>
              <a:t>NUESTROS HIJOS PRIMERO</a:t>
            </a:r>
            <a:endParaRPr/>
          </a:p>
        </p:txBody>
      </p:sp>
      <p:sp>
        <p:nvSpPr>
          <p:cNvPr id="292" name="Google Shape;292;p14"/>
          <p:cNvSpPr/>
          <p:nvPr/>
        </p:nvSpPr>
        <p:spPr>
          <a:xfrm>
            <a:off x="647700" y="638175"/>
            <a:ext cx="8572500" cy="18097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D8DDEA"/>
              </a:buClr>
              <a:buSzPts val="975"/>
              <a:buFont typeface="Verdana"/>
              <a:buNone/>
            </a:pPr>
            <a:r>
              <a:rPr b="0" i="0" lang="en-US" sz="975">
                <a:solidFill>
                  <a:srgbClr val="D8DDEA"/>
                </a:solidFill>
                <a:latin typeface="Verdana"/>
                <a:ea typeface="Verdana"/>
                <a:cs typeface="Verdana"/>
                <a:sym typeface="Verdana"/>
              </a:rPr>
              <a:t>La ley protege · El amor acompaña · La decisión escucha al hijo</a:t>
            </a:r>
            <a:endParaRPr/>
          </a:p>
        </p:txBody>
      </p:sp>
      <p:sp>
        <p:nvSpPr>
          <p:cNvPr id="293" name="Google Shape;293;p14"/>
          <p:cNvSpPr/>
          <p:nvPr/>
        </p:nvSpPr>
        <p:spPr>
          <a:xfrm>
            <a:off x="647700" y="6419850"/>
            <a:ext cx="11172825" cy="9525"/>
          </a:xfrm>
          <a:prstGeom prst="rect">
            <a:avLst/>
          </a:prstGeom>
          <a:solidFill>
            <a:srgbClr val="5B668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a:off x="647700" y="6496050"/>
            <a:ext cx="3143250" cy="2095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975"/>
              <a:buFont typeface="Verdana"/>
              <a:buNone/>
            </a:pPr>
            <a:r>
              <a:rPr b="1" i="0" lang="en-US" sz="975">
                <a:solidFill>
                  <a:srgbClr val="FFFFFF"/>
                </a:solidFill>
                <a:latin typeface="Verdana"/>
                <a:ea typeface="Verdana"/>
                <a:cs typeface="Verdana"/>
                <a:sym typeface="Verdana"/>
              </a:rPr>
              <a:t>www.PadresPresentes.pe</a:t>
            </a:r>
            <a:endParaRPr/>
          </a:p>
        </p:txBody>
      </p:sp>
      <p:sp>
        <p:nvSpPr>
          <p:cNvPr id="295" name="Google Shape;295;p14"/>
          <p:cNvSpPr/>
          <p:nvPr/>
        </p:nvSpPr>
        <p:spPr>
          <a:xfrm>
            <a:off x="11353800" y="6496050"/>
            <a:ext cx="466725" cy="20955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D6DBE8"/>
              </a:buClr>
              <a:buSzPts val="975"/>
              <a:buFont typeface="Verdana"/>
              <a:buNone/>
            </a:pPr>
            <a:r>
              <a:rPr b="1" i="0" lang="en-US" sz="975">
                <a:solidFill>
                  <a:srgbClr val="D6DBE8"/>
                </a:solidFill>
                <a:latin typeface="Verdana"/>
                <a:ea typeface="Verdana"/>
                <a:cs typeface="Verdana"/>
                <a:sym typeface="Verdana"/>
              </a:rPr>
              <a:t>12</a:t>
            </a:r>
            <a:endParaRPr/>
          </a:p>
        </p:txBody>
      </p:sp>
      <p:sp>
        <p:nvSpPr>
          <p:cNvPr id="296" name="Google Shape;296;p14"/>
          <p:cNvSpPr/>
          <p:nvPr/>
        </p:nvSpPr>
        <p:spPr>
          <a:xfrm>
            <a:off x="685800" y="1095375"/>
            <a:ext cx="7239000" cy="1571625"/>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FFFFFF"/>
              </a:buClr>
              <a:buSzPts val="4500"/>
              <a:buFont typeface="Verdana"/>
              <a:buNone/>
            </a:pPr>
            <a:r>
              <a:rPr b="1" i="0" lang="en-US" sz="4500">
                <a:solidFill>
                  <a:srgbClr val="FFFFFF"/>
                </a:solidFill>
                <a:latin typeface="Verdana"/>
                <a:ea typeface="Verdana"/>
                <a:cs typeface="Verdana"/>
                <a:sym typeface="Verdana"/>
              </a:rPr>
              <a:t>NUESTROS</a:t>
            </a:r>
            <a:endParaRPr/>
          </a:p>
          <a:p>
            <a:pPr indent="0" lvl="0" marL="0" marR="0" rtl="0" algn="l">
              <a:lnSpc>
                <a:spcPct val="90000"/>
              </a:lnSpc>
              <a:spcBef>
                <a:spcPts val="0"/>
              </a:spcBef>
              <a:spcAft>
                <a:spcPts val="0"/>
              </a:spcAft>
              <a:buClr>
                <a:srgbClr val="FFFFFF"/>
              </a:buClr>
              <a:buSzPts val="4500"/>
              <a:buFont typeface="Verdana"/>
              <a:buNone/>
            </a:pPr>
            <a:r>
              <a:rPr b="1" i="0" lang="en-US" sz="4500">
                <a:solidFill>
                  <a:srgbClr val="FFFFFF"/>
                </a:solidFill>
                <a:latin typeface="Verdana"/>
                <a:ea typeface="Verdana"/>
                <a:cs typeface="Verdana"/>
                <a:sym typeface="Verdana"/>
              </a:rPr>
              <a:t>HIJOS PRIMERO</a:t>
            </a:r>
            <a:endParaRPr/>
          </a:p>
        </p:txBody>
      </p:sp>
      <p:sp>
        <p:nvSpPr>
          <p:cNvPr id="297" name="Google Shape;297;p14"/>
          <p:cNvSpPr/>
          <p:nvPr/>
        </p:nvSpPr>
        <p:spPr>
          <a:xfrm>
            <a:off x="704850" y="3028950"/>
            <a:ext cx="9382125" cy="38100"/>
          </a:xfrm>
          <a:prstGeom prst="rect">
            <a:avLst/>
          </a:prstGeom>
          <a:solidFill>
            <a:srgbClr val="A92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723900" y="3505200"/>
            <a:ext cx="4286250" cy="50482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2550"/>
              <a:buFont typeface="Verdana"/>
              <a:buNone/>
            </a:pPr>
            <a:r>
              <a:rPr b="1" i="0" lang="en-US" sz="2550">
                <a:solidFill>
                  <a:srgbClr val="FFFFFF"/>
                </a:solidFill>
                <a:latin typeface="Verdana"/>
                <a:ea typeface="Verdana"/>
                <a:cs typeface="Verdana"/>
                <a:sym typeface="Verdana"/>
              </a:rPr>
              <a:t>La ley protege.</a:t>
            </a:r>
            <a:endParaRPr/>
          </a:p>
        </p:txBody>
      </p:sp>
      <p:sp>
        <p:nvSpPr>
          <p:cNvPr id="299" name="Google Shape;299;p14"/>
          <p:cNvSpPr/>
          <p:nvPr/>
        </p:nvSpPr>
        <p:spPr>
          <a:xfrm>
            <a:off x="723900" y="4171950"/>
            <a:ext cx="4953000" cy="50482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4DDA8"/>
              </a:buClr>
              <a:buSzPts val="2550"/>
              <a:buFont typeface="Verdana"/>
              <a:buNone/>
            </a:pPr>
            <a:r>
              <a:rPr b="1" i="0" lang="en-US" sz="2550">
                <a:solidFill>
                  <a:srgbClr val="F4DDA8"/>
                </a:solidFill>
                <a:latin typeface="Verdana"/>
                <a:ea typeface="Verdana"/>
                <a:cs typeface="Verdana"/>
                <a:sym typeface="Verdana"/>
              </a:rPr>
              <a:t>El amor acompaña.</a:t>
            </a:r>
            <a:endParaRPr/>
          </a:p>
        </p:txBody>
      </p:sp>
      <p:sp>
        <p:nvSpPr>
          <p:cNvPr id="300" name="Google Shape;300;p14"/>
          <p:cNvSpPr/>
          <p:nvPr/>
        </p:nvSpPr>
        <p:spPr>
          <a:xfrm>
            <a:off x="723900" y="4838700"/>
            <a:ext cx="6762750" cy="504825"/>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2550"/>
              <a:buFont typeface="Verdana"/>
              <a:buNone/>
            </a:pPr>
            <a:r>
              <a:rPr b="1" i="0" lang="en-US" sz="2550">
                <a:solidFill>
                  <a:srgbClr val="FFFFFF"/>
                </a:solidFill>
                <a:latin typeface="Verdana"/>
                <a:ea typeface="Verdana"/>
                <a:cs typeface="Verdana"/>
                <a:sym typeface="Verdana"/>
              </a:rPr>
              <a:t>La decisión escucha al hijo.</a:t>
            </a:r>
            <a:endParaRPr/>
          </a:p>
        </p:txBody>
      </p:sp>
      <p:sp>
        <p:nvSpPr>
          <p:cNvPr id="301" name="Google Shape;301;p14"/>
          <p:cNvSpPr/>
          <p:nvPr/>
        </p:nvSpPr>
        <p:spPr>
          <a:xfrm>
            <a:off x="723900" y="5657850"/>
            <a:ext cx="9334500" cy="4191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D8DDEA"/>
              </a:buClr>
              <a:buSzPts val="1650"/>
              <a:buFont typeface="Verdana"/>
              <a:buNone/>
            </a:pPr>
            <a:r>
              <a:rPr b="0" i="0" lang="en-US" sz="1650">
                <a:solidFill>
                  <a:srgbClr val="D8DDEA"/>
                </a:solidFill>
                <a:latin typeface="Verdana"/>
                <a:ea typeface="Verdana"/>
                <a:cs typeface="Verdana"/>
                <a:sym typeface="Verdana"/>
              </a:rPr>
              <a:t>Preservar vínculos seguros es proteger identidad, estabilidad y futuro.</a:t>
            </a:r>
            <a:endParaRPr/>
          </a:p>
        </p:txBody>
      </p:sp>
      <p:pic>
        <p:nvPicPr>
          <p:cNvPr id="302" name="Google Shape;302;p14" title="Logo Blanco 3.png"/>
          <p:cNvPicPr preferRelativeResize="0"/>
          <p:nvPr/>
        </p:nvPicPr>
        <p:blipFill>
          <a:blip r:embed="rId3">
            <a:alphaModFix/>
          </a:blip>
          <a:stretch>
            <a:fillRect/>
          </a:stretch>
        </p:blipFill>
        <p:spPr>
          <a:xfrm>
            <a:off x="9992625" y="181375"/>
            <a:ext cx="2000250" cy="2002128"/>
          </a:xfrm>
          <a:prstGeom prst="rect">
            <a:avLst/>
          </a:prstGeom>
          <a:noFill/>
          <a:ln>
            <a:noFill/>
          </a:ln>
          <a:effectLst>
            <a:outerShdw blurRad="57150" rotWithShape="0" algn="bl" dir="5400000" dist="19050">
              <a:srgbClr val="000000">
                <a:alpha val="50000"/>
              </a:srgbClr>
            </a:outerShdw>
          </a:effectLst>
        </p:spPr>
      </p:pic>
      <p:sp>
        <p:nvSpPr>
          <p:cNvPr id="303" name="Google Shape;303;p14"/>
          <p:cNvSpPr/>
          <p:nvPr/>
        </p:nvSpPr>
        <p:spPr>
          <a:xfrm>
            <a:off x="2667300" y="2476488"/>
            <a:ext cx="9334500" cy="419100"/>
          </a:xfrm>
          <a:prstGeom prst="rect">
            <a:avLst/>
          </a:prstGeom>
          <a:noFill/>
          <a:ln>
            <a:noFill/>
          </a:ln>
        </p:spPr>
        <p:txBody>
          <a:bodyPr anchorCtr="0" anchor="t" bIns="0" lIns="0" spcFirstLastPara="1" rIns="0" wrap="square" tIns="0">
            <a:noAutofit/>
          </a:bodyPr>
          <a:lstStyle/>
          <a:p>
            <a:pPr indent="0" lvl="0" marL="0" marR="0" rtl="0" algn="r">
              <a:lnSpc>
                <a:spcPct val="105000"/>
              </a:lnSpc>
              <a:spcBef>
                <a:spcPts val="0"/>
              </a:spcBef>
              <a:spcAft>
                <a:spcPts val="0"/>
              </a:spcAft>
              <a:buClr>
                <a:srgbClr val="D8DDEA"/>
              </a:buClr>
              <a:buSzPts val="1650"/>
              <a:buFont typeface="Verdana"/>
              <a:buNone/>
            </a:pPr>
            <a:r>
              <a:rPr b="1" lang="en-US" sz="1650">
                <a:solidFill>
                  <a:srgbClr val="C89B3C"/>
                </a:solidFill>
                <a:latin typeface="Verdana"/>
                <a:ea typeface="Verdana"/>
                <a:cs typeface="Verdana"/>
                <a:sym typeface="Verdana"/>
              </a:rPr>
              <a:t>Propuestas Legislativas: www.PadresPresentes.pe</a:t>
            </a:r>
            <a:endParaRPr b="1">
              <a:solidFill>
                <a:srgbClr val="C89B3C"/>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